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88"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5" autoAdjust="0"/>
    <p:restoredTop sz="70000" autoAdjust="0"/>
  </p:normalViewPr>
  <p:slideViewPr>
    <p:cSldViewPr>
      <p:cViewPr varScale="1">
        <p:scale>
          <a:sx n="91" d="100"/>
          <a:sy n="91" d="100"/>
        </p:scale>
        <p:origin x="258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91" d="100"/>
          <a:sy n="91" d="100"/>
        </p:scale>
        <p:origin x="2832" y="2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7-</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Rot="1" noChangeAspect="1" noChangeArrowheads="1" noTextEdit="1"/>
          </p:cNvSpPr>
          <p:nvPr>
            <p:ph type="sldImg"/>
          </p:nvPr>
        </p:nvSpPr>
        <p:spPr>
          <a:xfrm>
            <a:off x="508000" y="533400"/>
            <a:ext cx="3149600" cy="2362200"/>
          </a:xfrm>
          <a:ln/>
        </p:spPr>
      </p:sp>
      <p:sp>
        <p:nvSpPr>
          <p:cNvPr id="7"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1205"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3200" b="1" dirty="0"/>
              <a:t>CHAPTER SEVEN</a:t>
            </a:r>
          </a:p>
          <a:p>
            <a:pPr algn="ctr" eaLnBrk="1" hangingPunct="1"/>
            <a:endParaRPr lang="en-US" sz="2000" b="1" dirty="0"/>
          </a:p>
          <a:p>
            <a:pPr algn="ctr" eaLnBrk="1" hangingPunct="1"/>
            <a:r>
              <a:rPr lang="en-US" sz="2000" b="1" dirty="0"/>
              <a:t>Lecture Notes for </a:t>
            </a:r>
          </a:p>
          <a:p>
            <a:pPr algn="ct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40416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At the end of this presentation, you should be able to:</a:t>
            </a:r>
          </a:p>
          <a:p>
            <a:pPr>
              <a:defRPr/>
            </a:pPr>
            <a:endParaRPr lang="en-US" dirty="0"/>
          </a:p>
          <a:p>
            <a:pPr>
              <a:defRPr/>
            </a:pPr>
            <a:r>
              <a:rPr lang="en-US" dirty="0"/>
              <a:t>1.  discuss marketing information systems.</a:t>
            </a:r>
          </a:p>
          <a:p>
            <a:pPr>
              <a:defRPr/>
            </a:pPr>
            <a:r>
              <a:rPr lang="en-US" dirty="0"/>
              <a:t>2.  understand the </a:t>
            </a:r>
            <a:r>
              <a:rPr lang="en-US" i="0" dirty="0"/>
              <a:t>scientific</a:t>
            </a:r>
            <a:r>
              <a:rPr lang="en-US" dirty="0"/>
              <a:t> approach to marketing research.</a:t>
            </a:r>
          </a:p>
          <a:p>
            <a:pPr>
              <a:defRPr/>
            </a:pPr>
            <a:r>
              <a:rPr lang="en-US" dirty="0"/>
              <a:t>3.  cite</a:t>
            </a:r>
            <a:r>
              <a:rPr lang="en-US" baseline="0" dirty="0"/>
              <a:t> </a:t>
            </a:r>
            <a:r>
              <a:rPr lang="en-US" dirty="0"/>
              <a:t>methods for collecting secondary and primary data. </a:t>
            </a:r>
          </a:p>
          <a:p>
            <a:pPr marL="336488" indent="-336488">
              <a:defRPr/>
            </a:pPr>
            <a:r>
              <a:rPr lang="en-US" dirty="0"/>
              <a:t>4.  understand the role of observing, questioning, and using experimental methods in marketing research.</a:t>
            </a:r>
          </a:p>
          <a:p>
            <a:pPr>
              <a:defRPr/>
            </a:pPr>
            <a:endParaRPr lang="en-US" dirty="0"/>
          </a:p>
          <a:p>
            <a:pPr>
              <a:defRPr/>
            </a:pPr>
            <a:endParaRPr lang="en-US" dirty="0"/>
          </a:p>
          <a:p>
            <a:pPr marL="266669" indent="-266669">
              <a:defRPr/>
            </a:pPr>
            <a:endParaRPr lang="en-US" dirty="0"/>
          </a:p>
        </p:txBody>
      </p:sp>
    </p:spTree>
    <p:extLst>
      <p:ext uri="{BB962C8B-B14F-4D97-AF65-F5344CB8AC3E}">
        <p14:creationId xmlns:p14="http://schemas.microsoft.com/office/powerpoint/2010/main" val="1547694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At the end of this presentation, you should be able to:</a:t>
            </a:r>
          </a:p>
          <a:p>
            <a:pPr>
              <a:defRPr/>
            </a:pPr>
            <a:endParaRPr lang="en-US" dirty="0"/>
          </a:p>
          <a:p>
            <a:pPr marL="0" indent="0">
              <a:buFont typeface="+mj-lt"/>
              <a:buNone/>
            </a:pPr>
            <a:r>
              <a:rPr lang="en-US" dirty="0"/>
              <a:t>5.</a:t>
            </a:r>
            <a:r>
              <a:rPr lang="en-US" baseline="0" dirty="0"/>
              <a:t>  u</a:t>
            </a:r>
            <a:r>
              <a:rPr lang="en-US" dirty="0"/>
              <a:t>nderstand the challenges to interpreting marketing research data.</a:t>
            </a:r>
          </a:p>
          <a:p>
            <a:pPr marL="0" indent="0">
              <a:buFont typeface="+mj-lt"/>
              <a:buNone/>
            </a:pPr>
            <a:r>
              <a:rPr lang="en-US" dirty="0"/>
              <a:t>6.</a:t>
            </a:r>
            <a:r>
              <a:rPr lang="en-US" baseline="0" dirty="0"/>
              <a:t>  r</a:t>
            </a:r>
            <a:r>
              <a:rPr lang="en-US" dirty="0"/>
              <a:t>ecognize how market research information aids marketing planning in international markets.</a:t>
            </a:r>
          </a:p>
          <a:p>
            <a:pPr marL="336488" indent="-336488">
              <a:defRPr/>
            </a:pPr>
            <a:r>
              <a:rPr lang="en-US" dirty="0"/>
              <a:t>7. </a:t>
            </a:r>
            <a:r>
              <a:rPr lang="en-US" baseline="0" dirty="0"/>
              <a:t> u</a:t>
            </a:r>
            <a:r>
              <a:rPr lang="en-US" dirty="0"/>
              <a:t>nderstand important new terms.</a:t>
            </a:r>
          </a:p>
          <a:p>
            <a:pPr marL="336488" indent="-336488">
              <a:buFontTx/>
              <a:buAutoNum type="arabicPlain" startAt="4"/>
              <a:defRPr/>
            </a:pPr>
            <a:endParaRPr lang="en-US" dirty="0"/>
          </a:p>
          <a:p>
            <a:pPr>
              <a:defRPr/>
            </a:pPr>
            <a:endParaRPr lang="en-US" dirty="0"/>
          </a:p>
          <a:p>
            <a:pPr>
              <a:defRPr/>
            </a:pPr>
            <a:endParaRPr lang="en-US" dirty="0"/>
          </a:p>
          <a:p>
            <a:pPr marL="266669" indent="-266669">
              <a:defRPr/>
            </a:pPr>
            <a:endParaRPr lang="en-US" dirty="0"/>
          </a:p>
        </p:txBody>
      </p:sp>
    </p:spTree>
    <p:extLst>
      <p:ext uri="{BB962C8B-B14F-4D97-AF65-F5344CB8AC3E}">
        <p14:creationId xmlns:p14="http://schemas.microsoft.com/office/powerpoint/2010/main" val="982312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076574"/>
            <a:ext cx="6510528" cy="5660136"/>
          </a:xfrm>
          <a:ln/>
        </p:spPr>
        <p:txBody>
          <a:bodyPr/>
          <a:lstStyle/>
          <a:p>
            <a:pPr>
              <a:defRPr/>
            </a:pPr>
            <a:r>
              <a:rPr lang="en-US" b="1" dirty="0"/>
              <a:t>Summary Overview</a:t>
            </a:r>
          </a:p>
          <a:p>
            <a:pPr marL="0" indent="0">
              <a:buFont typeface="Wingdings" pitchFamily="2" charset="2"/>
              <a:buNone/>
              <a:defRPr/>
            </a:pPr>
            <a:r>
              <a:rPr lang="en-US" dirty="0">
                <a:solidFill>
                  <a:srgbClr val="000000"/>
                </a:solidFill>
              </a:rPr>
              <a:t>Two major elements relating to </a:t>
            </a:r>
            <a:r>
              <a:rPr lang="en-US" u="sng" dirty="0">
                <a:solidFill>
                  <a:srgbClr val="000000"/>
                </a:solidFill>
              </a:rPr>
              <a:t>marketing information</a:t>
            </a:r>
            <a:r>
              <a:rPr lang="en-US" dirty="0">
                <a:solidFill>
                  <a:srgbClr val="000000"/>
                </a:solidFill>
              </a:rPr>
              <a:t> are: </a:t>
            </a:r>
            <a:r>
              <a:rPr lang="en-US" u="sng" dirty="0">
                <a:solidFill>
                  <a:srgbClr val="000000"/>
                </a:solidFill>
              </a:rPr>
              <a:t>data</a:t>
            </a:r>
            <a:r>
              <a:rPr lang="en-US" u="none" dirty="0">
                <a:solidFill>
                  <a:srgbClr val="000000"/>
                </a:solidFill>
              </a:rPr>
              <a:t> </a:t>
            </a:r>
            <a:r>
              <a:rPr lang="en-US" dirty="0">
                <a:solidFill>
                  <a:srgbClr val="000000"/>
                </a:solidFill>
              </a:rPr>
              <a:t>and </a:t>
            </a:r>
            <a:r>
              <a:rPr lang="en-US" u="sng" dirty="0">
                <a:solidFill>
                  <a:srgbClr val="000000"/>
                </a:solidFill>
              </a:rPr>
              <a:t>marketing research</a:t>
            </a:r>
            <a:r>
              <a:rPr lang="en-US" dirty="0">
                <a:solidFill>
                  <a:srgbClr val="000000"/>
                </a:solidFill>
              </a:rPr>
              <a:t>.</a:t>
            </a:r>
          </a:p>
          <a:p>
            <a:pPr marL="171450" indent="-171450">
              <a:buFont typeface="Wingdings" pitchFamily="2" charset="2"/>
              <a:buChar char="à"/>
              <a:defRPr/>
            </a:pPr>
            <a:endParaRPr lang="en-US" dirty="0">
              <a:solidFill>
                <a:srgbClr val="000000"/>
              </a:solidFill>
            </a:endParaRPr>
          </a:p>
          <a:p>
            <a:pPr>
              <a:defRPr/>
            </a:pPr>
            <a:r>
              <a:rPr lang="en-US" b="1" dirty="0"/>
              <a:t>Key Issues</a:t>
            </a:r>
            <a:r>
              <a:rPr lang="en-US" dirty="0">
                <a:solidFill>
                  <a:srgbClr val="000000"/>
                </a:solidFill>
              </a:rPr>
              <a:t> </a:t>
            </a:r>
          </a:p>
          <a:p>
            <a:pPr>
              <a:buFont typeface="Arial" pitchFamily="34" charset="0"/>
              <a:buChar char="•"/>
              <a:defRPr/>
            </a:pPr>
            <a:r>
              <a:rPr lang="en-US" u="sng" dirty="0">
                <a:solidFill>
                  <a:srgbClr val="000000"/>
                </a:solidFill>
              </a:rPr>
              <a:t>Data guides marketing strategy</a:t>
            </a:r>
            <a:r>
              <a:rPr lang="en-US" dirty="0">
                <a:solidFill>
                  <a:srgbClr val="000000"/>
                </a:solidFill>
              </a:rPr>
              <a:t>, and that data comes</a:t>
            </a:r>
            <a:r>
              <a:rPr lang="en-US" baseline="0" dirty="0">
                <a:solidFill>
                  <a:srgbClr val="000000"/>
                </a:solidFill>
              </a:rPr>
              <a:t> from a variety of sources</a:t>
            </a:r>
            <a:r>
              <a:rPr lang="en-US" dirty="0">
                <a:solidFill>
                  <a:srgbClr val="000000"/>
                </a:solidFill>
              </a:rPr>
              <a:t>.</a:t>
            </a:r>
            <a:endParaRPr lang="en-US" dirty="0">
              <a:solidFill>
                <a:srgbClr val="000000"/>
              </a:solidFill>
              <a:cs typeface="Times New Roman" pitchFamily="18" charset="0"/>
            </a:endParaRPr>
          </a:p>
          <a:p>
            <a:pPr>
              <a:buFont typeface="Arial" pitchFamily="34" charset="0"/>
              <a:buChar char="•"/>
              <a:defRPr/>
            </a:pPr>
            <a:r>
              <a:rPr lang="en-US" u="sng" dirty="0">
                <a:solidFill>
                  <a:srgbClr val="000000"/>
                </a:solidFill>
                <a:cs typeface="Times New Roman" pitchFamily="18" charset="0"/>
              </a:rPr>
              <a:t>Marketing research</a:t>
            </a:r>
            <a:r>
              <a:rPr lang="en-US" u="none" baseline="0" dirty="0">
                <a:solidFill>
                  <a:srgbClr val="000000"/>
                </a:solidFill>
                <a:cs typeface="Times New Roman" pitchFamily="18" charset="0"/>
              </a:rPr>
              <a:t> involves </a:t>
            </a:r>
            <a:r>
              <a:rPr lang="en-US" dirty="0">
                <a:solidFill>
                  <a:srgbClr val="000000"/>
                </a:solidFill>
                <a:cs typeface="Times New Roman" pitchFamily="18" charset="0"/>
              </a:rPr>
              <a:t>procedures that develop and analyze new information about a market. </a:t>
            </a:r>
          </a:p>
          <a:p>
            <a:pPr lvl="1">
              <a:buFont typeface="Arial" pitchFamily="34" charset="0"/>
              <a:buChar char="•"/>
              <a:defRPr/>
            </a:pPr>
            <a:r>
              <a:rPr lang="en-US" dirty="0">
                <a:solidFill>
                  <a:srgbClr val="000000"/>
                </a:solidFill>
                <a:cs typeface="Times New Roman" pitchFamily="18" charset="0"/>
              </a:rPr>
              <a:t>Many firms rely on </a:t>
            </a:r>
            <a:r>
              <a:rPr lang="en-US" u="none" dirty="0">
                <a:solidFill>
                  <a:srgbClr val="000000"/>
                </a:solidFill>
                <a:cs typeface="Times New Roman" pitchFamily="18" charset="0"/>
              </a:rPr>
              <a:t>marketing research</a:t>
            </a:r>
            <a:r>
              <a:rPr lang="en-US" dirty="0">
                <a:solidFill>
                  <a:srgbClr val="000000"/>
                </a:solidFill>
                <a:cs typeface="Times New Roman" pitchFamily="18" charset="0"/>
              </a:rPr>
              <a:t>, whether in-house or contracted, to get answers to specific questions.</a:t>
            </a:r>
          </a:p>
          <a:p>
            <a:pPr>
              <a:buFont typeface="Arial" pitchFamily="34" charset="0"/>
              <a:buChar char="•"/>
              <a:defRPr/>
            </a:pPr>
            <a:endParaRPr lang="en-US" dirty="0">
              <a:solidFill>
                <a:srgbClr val="000000"/>
              </a:solidFill>
              <a:cs typeface="Times New Roman" pitchFamily="18" charset="0"/>
            </a:endParaRPr>
          </a:p>
          <a:p>
            <a:pPr>
              <a:defRPr/>
            </a:pPr>
            <a:r>
              <a:rPr lang="en-US" b="1" i="1" dirty="0">
                <a:solidFill>
                  <a:srgbClr val="000000"/>
                </a:solidFill>
                <a:cs typeface="Times New Roman" pitchFamily="18" charset="0"/>
              </a:rPr>
              <a:t>Discussion Question: Have you ever participated in a marketing research study? What information do you think the sponsor was trying to gather?</a:t>
            </a:r>
            <a:endParaRPr lang="en-US" dirty="0"/>
          </a:p>
        </p:txBody>
      </p:sp>
    </p:spTree>
    <p:extLst>
      <p:ext uri="{BB962C8B-B14F-4D97-AF65-F5344CB8AC3E}">
        <p14:creationId xmlns:p14="http://schemas.microsoft.com/office/powerpoint/2010/main" val="292940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xfrm>
            <a:off x="522288" y="549275"/>
            <a:ext cx="3216275" cy="2413000"/>
          </a:xfrm>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sym typeface="Wingdings" pitchFamily="2" charset="2"/>
              </a:rPr>
              <a:t>Text Caption: </a:t>
            </a:r>
            <a:r>
              <a:rPr lang="en-US" dirty="0"/>
              <a:t>New software, like that sold by SAS, helps marketing managers analyze complex "big data."</a:t>
            </a:r>
            <a:endParaRPr lang="en-US" b="1" dirty="0">
              <a:solidFill>
                <a:srgbClr val="000000"/>
              </a:solidFill>
              <a:latin typeface="Arial" pitchFamily="34" charset="0"/>
              <a:cs typeface="Arial" pitchFamily="34" charset="0"/>
              <a:sym typeface="Wingdings" pitchFamily="2" charset="2"/>
            </a:endParaRPr>
          </a:p>
          <a:p>
            <a:endParaRPr lang="en-US" b="1"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Summary Overview</a:t>
            </a:r>
          </a:p>
          <a:p>
            <a:r>
              <a:rPr lang="en-US" dirty="0">
                <a:solidFill>
                  <a:srgbClr val="000000"/>
                </a:solidFill>
                <a:latin typeface="Arial" pitchFamily="34" charset="0"/>
                <a:cs typeface="Arial" pitchFamily="34" charset="0"/>
                <a:sym typeface="Wingdings" pitchFamily="2" charset="2"/>
              </a:rPr>
              <a:t>Marketing managers may need marketing research, an MIS, or a combination of</a:t>
            </a:r>
            <a:r>
              <a:rPr lang="en-US" baseline="0" dirty="0">
                <a:solidFill>
                  <a:srgbClr val="000000"/>
                </a:solidFill>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both to get the information they need to make decisions during any step in the</a:t>
            </a:r>
            <a:r>
              <a:rPr lang="en-US" baseline="0" dirty="0">
                <a:solidFill>
                  <a:srgbClr val="000000"/>
                </a:solidFill>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marketing strategy planning process.</a:t>
            </a:r>
          </a:p>
          <a:p>
            <a:endParaRPr lang="en-US" dirty="0">
              <a:solidFill>
                <a:srgbClr val="000000"/>
              </a:solidFill>
              <a:latin typeface="Arial" pitchFamily="34" charset="0"/>
              <a:cs typeface="Arial" pitchFamily="34" charset="0"/>
              <a:sym typeface="Wingdings" pitchFamily="2" charset="2"/>
            </a:endParaRPr>
          </a:p>
          <a:p>
            <a:r>
              <a:rPr lang="en-US" b="1" dirty="0">
                <a:solidFill>
                  <a:srgbClr val="000000"/>
                </a:solidFill>
                <a:latin typeface="Arial" pitchFamily="34" charset="0"/>
                <a:cs typeface="Arial" pitchFamily="34" charset="0"/>
                <a:sym typeface="Wingdings" pitchFamily="2" charset="2"/>
              </a:rPr>
              <a:t>Key Issues</a:t>
            </a:r>
          </a:p>
          <a:p>
            <a:pPr lvl="0">
              <a:buFontTx/>
              <a:buChar char="•"/>
            </a:pPr>
            <a:r>
              <a:rPr lang="en-US" dirty="0">
                <a:solidFill>
                  <a:srgbClr val="000000"/>
                </a:solidFill>
                <a:latin typeface="Arial" pitchFamily="34" charset="0"/>
                <a:cs typeface="Arial" pitchFamily="34" charset="0"/>
                <a:sym typeface="Wingdings" pitchFamily="2" charset="2"/>
              </a:rPr>
              <a:t>Powerful intranets, computer software, and mobile devices like tablet computers and smartphones make it easier and less</a:t>
            </a:r>
            <a:r>
              <a:rPr lang="en-US" baseline="0" dirty="0">
                <a:solidFill>
                  <a:srgbClr val="000000"/>
                </a:solidFill>
                <a:latin typeface="Arial" pitchFamily="34" charset="0"/>
                <a:cs typeface="Arial" pitchFamily="34" charset="0"/>
                <a:sym typeface="Wingdings" pitchFamily="2" charset="2"/>
              </a:rPr>
              <a:t> </a:t>
            </a:r>
            <a:r>
              <a:rPr lang="en-US" dirty="0">
                <a:solidFill>
                  <a:srgbClr val="000000"/>
                </a:solidFill>
                <a:latin typeface="Arial" pitchFamily="34" charset="0"/>
                <a:cs typeface="Arial" pitchFamily="34" charset="0"/>
                <a:sym typeface="Wingdings" pitchFamily="2" charset="2"/>
              </a:rPr>
              <a:t>expensive for companies to gather, analyze, and access marketing information. </a:t>
            </a:r>
            <a:endParaRPr lang="en-US" dirty="0">
              <a:latin typeface="Arial" pitchFamily="34" charset="0"/>
              <a:cs typeface="Arial" pitchFamily="34" charset="0"/>
            </a:endParaRPr>
          </a:p>
        </p:txBody>
      </p:sp>
    </p:spTree>
    <p:extLst>
      <p:ext uri="{BB962C8B-B14F-4D97-AF65-F5344CB8AC3E}">
        <p14:creationId xmlns:p14="http://schemas.microsoft.com/office/powerpoint/2010/main" val="111782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503238" y="539750"/>
            <a:ext cx="3162300" cy="2373313"/>
          </a:xfrm>
          <a:ln/>
        </p:spPr>
      </p:sp>
      <p:sp>
        <p:nvSpPr>
          <p:cNvPr id="57347"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100" b="1" dirty="0">
                <a:solidFill>
                  <a:srgbClr val="000000"/>
                </a:solidFill>
                <a:latin typeface="Arial" pitchFamily="34" charset="0"/>
                <a:cs typeface="Arial" pitchFamily="34" charset="0"/>
              </a:rPr>
              <a:t>Summary Overview</a:t>
            </a:r>
          </a:p>
          <a:p>
            <a:pPr>
              <a:defRPr/>
            </a:pPr>
            <a:r>
              <a:rPr lang="en-US" sz="1100" dirty="0">
                <a:solidFill>
                  <a:srgbClr val="000000"/>
                </a:solidFill>
                <a:latin typeface="Arial" pitchFamily="34" charset="0"/>
                <a:cs typeface="Arial" pitchFamily="34" charset="0"/>
                <a:sym typeface="Wingdings" pitchFamily="2" charset="2"/>
              </a:rPr>
              <a:t> </a:t>
            </a:r>
            <a:r>
              <a:rPr lang="en-US" sz="1100" u="sng" dirty="0">
                <a:solidFill>
                  <a:srgbClr val="000000"/>
                </a:solidFill>
                <a:latin typeface="Arial" pitchFamily="34" charset="0"/>
                <a:cs typeface="Arial" pitchFamily="34" charset="0"/>
                <a:sym typeface="Wingdings" pitchFamily="2" charset="2"/>
              </a:rPr>
              <a:t>Marketing information systems (MIS) help make this information available and accessible.</a:t>
            </a:r>
            <a:r>
              <a:rPr lang="en-US" sz="1100" dirty="0">
                <a:solidFill>
                  <a:srgbClr val="000000"/>
                </a:solidFill>
                <a:latin typeface="Arial" pitchFamily="34" charset="0"/>
                <a:cs typeface="Arial" pitchFamily="34" charset="0"/>
                <a:sym typeface="Wingdings" pitchFamily="2" charset="2"/>
              </a:rPr>
              <a:t> </a:t>
            </a:r>
          </a:p>
          <a:p>
            <a:pPr>
              <a:defRPr/>
            </a:pPr>
            <a:endParaRPr lang="en-US" sz="1100" dirty="0">
              <a:solidFill>
                <a:srgbClr val="000000"/>
              </a:solidFill>
              <a:latin typeface="Arial" pitchFamily="34" charset="0"/>
              <a:cs typeface="Arial" pitchFamily="34" charset="0"/>
              <a:sym typeface="Wingdings" pitchFamily="2" charset="2"/>
            </a:endParaRPr>
          </a:p>
          <a:p>
            <a:pPr>
              <a:defRPr/>
            </a:pPr>
            <a:r>
              <a:rPr lang="en-US" sz="1100" b="1" dirty="0">
                <a:solidFill>
                  <a:srgbClr val="000000"/>
                </a:solidFill>
                <a:latin typeface="Arial" pitchFamily="34" charset="0"/>
                <a:cs typeface="Arial" pitchFamily="34" charset="0"/>
              </a:rPr>
              <a:t>Key Issues</a:t>
            </a:r>
          </a:p>
          <a:p>
            <a:pPr marL="171450" marR="0" indent="-171450" algn="l" defTabSz="914400" rtl="0" eaLnBrk="0" fontAlgn="base" latinLnBrk="0" hangingPunct="0">
              <a:lnSpc>
                <a:spcPct val="100000"/>
              </a:lnSpc>
              <a:spcBef>
                <a:spcPct val="30000"/>
              </a:spcBef>
              <a:spcAft>
                <a:spcPct val="0"/>
              </a:spcAft>
              <a:buClrTx/>
              <a:buSzTx/>
              <a:buFont typeface="Wingdings" charset="0"/>
              <a:buChar char="à"/>
              <a:tabLst/>
              <a:defRPr/>
            </a:pPr>
            <a:r>
              <a:rPr lang="en-US" sz="1100" dirty="0">
                <a:solidFill>
                  <a:srgbClr val="000000"/>
                </a:solidFill>
                <a:latin typeface="Arial" pitchFamily="34" charset="0"/>
                <a:cs typeface="Arial" pitchFamily="34" charset="0"/>
                <a:sym typeface="Wingdings" pitchFamily="2" charset="2"/>
              </a:rPr>
              <a:t>An explosion of</a:t>
            </a:r>
            <a:r>
              <a:rPr lang="en-US" sz="1100" baseline="0" dirty="0">
                <a:solidFill>
                  <a:srgbClr val="000000"/>
                </a:solidFill>
                <a:latin typeface="Arial" pitchFamily="34" charset="0"/>
                <a:cs typeface="Arial" pitchFamily="34" charset="0"/>
                <a:sym typeface="Wingdings" pitchFamily="2" charset="2"/>
              </a:rPr>
              <a:t> </a:t>
            </a:r>
            <a:r>
              <a:rPr lang="en-US" sz="1100" dirty="0">
                <a:solidFill>
                  <a:srgbClr val="000000"/>
                </a:solidFill>
                <a:latin typeface="Arial" pitchFamily="34" charset="0"/>
                <a:cs typeface="Arial" pitchFamily="34" charset="0"/>
                <a:sym typeface="Wingdings" pitchFamily="2" charset="2"/>
              </a:rPr>
              <a:t>data is now available as organizations collect</a:t>
            </a:r>
            <a:r>
              <a:rPr lang="en-US" sz="1100" baseline="0" dirty="0">
                <a:solidFill>
                  <a:srgbClr val="000000"/>
                </a:solidFill>
                <a:latin typeface="Arial" pitchFamily="34" charset="0"/>
                <a:cs typeface="Arial" pitchFamily="34" charset="0"/>
                <a:sym typeface="Wingdings" pitchFamily="2" charset="2"/>
              </a:rPr>
              <a:t> </a:t>
            </a:r>
            <a:r>
              <a:rPr lang="en-US" sz="1100" dirty="0">
                <a:solidFill>
                  <a:srgbClr val="000000"/>
                </a:solidFill>
                <a:latin typeface="Arial" pitchFamily="34" charset="0"/>
                <a:cs typeface="Arial" pitchFamily="34" charset="0"/>
                <a:sym typeface="Wingdings" pitchFamily="2" charset="2"/>
              </a:rPr>
              <a:t>and store more information from internal</a:t>
            </a:r>
            <a:r>
              <a:rPr lang="en-US" sz="1100" baseline="0" dirty="0">
                <a:solidFill>
                  <a:srgbClr val="000000"/>
                </a:solidFill>
                <a:latin typeface="Arial" pitchFamily="34" charset="0"/>
                <a:cs typeface="Arial" pitchFamily="34" charset="0"/>
                <a:sym typeface="Wingdings" pitchFamily="2" charset="2"/>
              </a:rPr>
              <a:t> </a:t>
            </a:r>
            <a:r>
              <a:rPr lang="en-US" sz="1100" dirty="0">
                <a:solidFill>
                  <a:srgbClr val="000000"/>
                </a:solidFill>
                <a:latin typeface="Arial" pitchFamily="34" charset="0"/>
                <a:cs typeface="Arial" pitchFamily="34" charset="0"/>
                <a:sym typeface="Wingdings" pitchFamily="2" charset="2"/>
              </a:rPr>
              <a:t>sources,</a:t>
            </a:r>
            <a:r>
              <a:rPr lang="en-US" sz="1100" baseline="0" dirty="0">
                <a:solidFill>
                  <a:srgbClr val="000000"/>
                </a:solidFill>
                <a:latin typeface="Arial" pitchFamily="34" charset="0"/>
                <a:cs typeface="Arial" pitchFamily="34" charset="0"/>
                <a:sym typeface="Wingdings" pitchFamily="2" charset="2"/>
              </a:rPr>
              <a:t> external sources, and market research studies.</a:t>
            </a:r>
          </a:p>
          <a:p>
            <a:pPr marL="0" marR="0" indent="0" algn="l" defTabSz="914400" rtl="0" eaLnBrk="0" fontAlgn="base" latinLnBrk="0" hangingPunct="0">
              <a:lnSpc>
                <a:spcPct val="100000"/>
              </a:lnSpc>
              <a:spcBef>
                <a:spcPct val="30000"/>
              </a:spcBef>
              <a:spcAft>
                <a:spcPct val="0"/>
              </a:spcAft>
              <a:buClrTx/>
              <a:buSzTx/>
              <a:buFont typeface="Wingdings" charset="0"/>
              <a:buNone/>
              <a:tabLst/>
              <a:defRPr/>
            </a:pPr>
            <a:r>
              <a:rPr lang="en-US" sz="1100" dirty="0">
                <a:solidFill>
                  <a:srgbClr val="000000"/>
                </a:solidFill>
                <a:latin typeface="Arial" pitchFamily="34" charset="0"/>
                <a:cs typeface="Arial" pitchFamily="34" charset="0"/>
                <a:sym typeface="Wingdings" pitchFamily="2" charset="2"/>
              </a:rPr>
              <a:t>Explosion is referred to as </a:t>
            </a:r>
            <a:r>
              <a:rPr lang="en-US" sz="1100" u="sng" dirty="0">
                <a:solidFill>
                  <a:srgbClr val="000000"/>
                </a:solidFill>
                <a:latin typeface="Arial" pitchFamily="34" charset="0"/>
                <a:cs typeface="Arial" pitchFamily="34" charset="0"/>
                <a:sym typeface="Wingdings" pitchFamily="2" charset="2"/>
              </a:rPr>
              <a:t>big</a:t>
            </a:r>
            <a:r>
              <a:rPr lang="en-US" sz="1100" u="sng" baseline="0" dirty="0">
                <a:solidFill>
                  <a:srgbClr val="000000"/>
                </a:solidFill>
                <a:latin typeface="Arial" pitchFamily="34" charset="0"/>
                <a:cs typeface="Arial" pitchFamily="34" charset="0"/>
                <a:sym typeface="Wingdings" pitchFamily="2" charset="2"/>
              </a:rPr>
              <a:t> </a:t>
            </a:r>
            <a:r>
              <a:rPr lang="en-US" sz="1100" u="sng" dirty="0">
                <a:solidFill>
                  <a:srgbClr val="000000"/>
                </a:solidFill>
                <a:latin typeface="Arial" pitchFamily="34" charset="0"/>
                <a:cs typeface="Arial" pitchFamily="34" charset="0"/>
                <a:sym typeface="Wingdings" pitchFamily="2" charset="2"/>
              </a:rPr>
              <a:t>data—or data sets too large and complex to work with typical database management</a:t>
            </a:r>
            <a:r>
              <a:rPr lang="en-US" sz="1100" u="sng" baseline="0" dirty="0">
                <a:solidFill>
                  <a:srgbClr val="000000"/>
                </a:solidFill>
                <a:latin typeface="Arial" pitchFamily="34" charset="0"/>
                <a:cs typeface="Arial" pitchFamily="34" charset="0"/>
                <a:sym typeface="Wingdings" pitchFamily="2" charset="2"/>
              </a:rPr>
              <a:t> </a:t>
            </a:r>
            <a:r>
              <a:rPr lang="en-US" sz="1100" u="sng" dirty="0">
                <a:solidFill>
                  <a:srgbClr val="000000"/>
                </a:solidFill>
                <a:latin typeface="Arial" pitchFamily="34" charset="0"/>
                <a:cs typeface="Arial" pitchFamily="34" charset="0"/>
                <a:sym typeface="Wingdings" pitchFamily="2" charset="2"/>
              </a:rPr>
              <a:t>tools</a:t>
            </a:r>
            <a:r>
              <a:rPr lang="en-US" sz="1100" dirty="0">
                <a:solidFill>
                  <a:srgbClr val="000000"/>
                </a:solidFill>
                <a:latin typeface="Arial" pitchFamily="34" charset="0"/>
                <a:cs typeface="Arial" pitchFamily="34" charset="0"/>
                <a:sym typeface="Wingdings" pitchFamily="2" charset="2"/>
              </a:rPr>
              <a:t>. </a:t>
            </a:r>
          </a:p>
          <a:p>
            <a:pPr marL="0" marR="0" indent="0" algn="l" defTabSz="914400" rtl="0" eaLnBrk="0" fontAlgn="base" latinLnBrk="0" hangingPunct="0">
              <a:lnSpc>
                <a:spcPct val="100000"/>
              </a:lnSpc>
              <a:spcBef>
                <a:spcPct val="30000"/>
              </a:spcBef>
              <a:spcAft>
                <a:spcPct val="0"/>
              </a:spcAft>
              <a:buClrTx/>
              <a:buSzTx/>
              <a:buFont typeface="Wingdings" charset="0"/>
              <a:buNone/>
              <a:tabLst/>
              <a:defRPr/>
            </a:pPr>
            <a:r>
              <a:rPr lang="en-US" sz="1100" dirty="0">
                <a:solidFill>
                  <a:srgbClr val="000000"/>
                </a:solidFill>
                <a:latin typeface="Arial" pitchFamily="34" charset="0"/>
                <a:cs typeface="Arial" pitchFamily="34" charset="0"/>
                <a:sym typeface="Wingdings" pitchFamily="2" charset="2"/>
              </a:rPr>
              <a:t>All</a:t>
            </a:r>
            <a:r>
              <a:rPr lang="en-US" sz="1100" baseline="0" dirty="0">
                <a:solidFill>
                  <a:srgbClr val="000000"/>
                </a:solidFill>
                <a:latin typeface="Arial" pitchFamily="34" charset="0"/>
                <a:cs typeface="Arial" pitchFamily="34" charset="0"/>
                <a:sym typeface="Wingdings" pitchFamily="2" charset="2"/>
              </a:rPr>
              <a:t> of that data may be stored in a </a:t>
            </a:r>
            <a:r>
              <a:rPr lang="en-US" sz="1100" u="sng" baseline="0" dirty="0">
                <a:solidFill>
                  <a:srgbClr val="000000"/>
                </a:solidFill>
                <a:latin typeface="Arial" pitchFamily="34" charset="0"/>
                <a:cs typeface="Arial" pitchFamily="34" charset="0"/>
                <a:sym typeface="Wingdings" pitchFamily="2" charset="2"/>
              </a:rPr>
              <a:t>data warehouse—a place where databases are stored so that they are available when needed.</a:t>
            </a:r>
            <a:endParaRPr lang="en-US" sz="1100" u="none" baseline="0" dirty="0">
              <a:solidFill>
                <a:srgbClr val="000000"/>
              </a:solidFill>
              <a:latin typeface="Arial" pitchFamily="34" charset="0"/>
              <a:cs typeface="Arial" pitchFamily="34" charset="0"/>
              <a:sym typeface="Wingdings" pitchFamily="2" charset="2"/>
            </a:endParaRPr>
          </a:p>
          <a:p>
            <a:pPr marL="171450" marR="0" indent="-171450" algn="l" defTabSz="914400" rtl="0" eaLnBrk="0" fontAlgn="base" latinLnBrk="0" hangingPunct="0">
              <a:lnSpc>
                <a:spcPct val="100000"/>
              </a:lnSpc>
              <a:spcBef>
                <a:spcPct val="30000"/>
              </a:spcBef>
              <a:spcAft>
                <a:spcPct val="0"/>
              </a:spcAft>
              <a:buClrTx/>
              <a:buSzTx/>
              <a:buFont typeface="Wingdings" charset="0"/>
              <a:buChar char="à"/>
              <a:tabLst/>
              <a:defRPr/>
            </a:pPr>
            <a:r>
              <a:rPr lang="en-US" sz="1050" u="none" baseline="0" dirty="0">
                <a:solidFill>
                  <a:srgbClr val="000000"/>
                </a:solidFill>
                <a:latin typeface="Arial" pitchFamily="34" charset="0"/>
                <a:cs typeface="Arial" pitchFamily="34" charset="0"/>
                <a:sym typeface="Wingdings"/>
              </a:rPr>
              <a:t>Raw data is not particularly useful to a manager. Programs help convert the data to </a:t>
            </a:r>
            <a:r>
              <a:rPr lang="en-US" sz="1050" i="0" u="sng" baseline="0" dirty="0">
                <a:solidFill>
                  <a:srgbClr val="000000"/>
                </a:solidFill>
                <a:latin typeface="Arial" pitchFamily="34" charset="0"/>
                <a:cs typeface="Arial" pitchFamily="34" charset="0"/>
                <a:sym typeface="Wingdings"/>
              </a:rPr>
              <a:t>information,</a:t>
            </a:r>
            <a:r>
              <a:rPr lang="en-US" sz="1050" i="0" u="none" baseline="0" dirty="0">
                <a:solidFill>
                  <a:srgbClr val="000000"/>
                </a:solidFill>
                <a:latin typeface="Arial" pitchFamily="34" charset="0"/>
                <a:cs typeface="Arial" pitchFamily="34" charset="0"/>
                <a:sym typeface="Wingdings"/>
              </a:rPr>
              <a:t> which can answer questions of “who?” “what?” “where?” and “when?” For example, a sales manager might pull a report that shows the last month’s sales for each of her salespeople, including how much they sold of each product to each major customer. That is information.</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050" i="0" u="none" baseline="0" dirty="0">
                <a:solidFill>
                  <a:srgbClr val="000000"/>
                </a:solidFill>
                <a:latin typeface="Arial" pitchFamily="34" charset="0"/>
                <a:cs typeface="Arial" pitchFamily="34" charset="0"/>
                <a:sym typeface="Wingdings"/>
              </a:rPr>
              <a:t>Information becomes knowledge when it helps a manager answer questions of how and why. Our sales manager may have to dig deeper than the previous report to find out why sales to Target stores in Oklahoma are down 10% last month. </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050" i="0" u="none" baseline="0" dirty="0">
                <a:solidFill>
                  <a:srgbClr val="000000"/>
                </a:solidFill>
                <a:latin typeface="Arial" pitchFamily="34" charset="0"/>
                <a:cs typeface="Arial" pitchFamily="34" charset="0"/>
                <a:sym typeface="Wingdings"/>
              </a:rPr>
              <a:t>As a manager gains experience, knowledge turns into wisdom and she can better predict the future.</a:t>
            </a:r>
          </a:p>
          <a:p>
            <a:pPr marL="171450" marR="0" indent="-171450" algn="l" defTabSz="914400" rtl="0" eaLnBrk="0" fontAlgn="base" latinLnBrk="0" hangingPunct="0">
              <a:lnSpc>
                <a:spcPct val="100000"/>
              </a:lnSpc>
              <a:spcBef>
                <a:spcPct val="30000"/>
              </a:spcBef>
              <a:spcAft>
                <a:spcPct val="0"/>
              </a:spcAft>
              <a:buClrTx/>
              <a:buSzTx/>
              <a:buFont typeface="Wingdings" charset="0"/>
              <a:buChar char="à"/>
              <a:tabLst/>
              <a:defRPr/>
            </a:pPr>
            <a:r>
              <a:rPr lang="en-US" sz="1050" i="0" u="none" baseline="0" dirty="0">
                <a:solidFill>
                  <a:srgbClr val="000000"/>
                </a:solidFill>
                <a:latin typeface="Arial" pitchFamily="34" charset="0"/>
                <a:cs typeface="Arial" pitchFamily="34" charset="0"/>
                <a:sym typeface="Wingdings"/>
              </a:rPr>
              <a:t>Information is easily accessible with an </a:t>
            </a:r>
            <a:r>
              <a:rPr lang="en-US" sz="1050" i="0" u="sng" baseline="0" dirty="0">
                <a:solidFill>
                  <a:srgbClr val="000000"/>
                </a:solidFill>
                <a:latin typeface="Arial" pitchFamily="34" charset="0"/>
                <a:cs typeface="Arial" pitchFamily="34" charset="0"/>
                <a:sym typeface="Wingdings"/>
              </a:rPr>
              <a:t>intranet—a system for linking computers within a company</a:t>
            </a:r>
            <a:r>
              <a:rPr lang="en-US" sz="1050" i="0" u="none" baseline="0" dirty="0">
                <a:solidFill>
                  <a:srgbClr val="000000"/>
                </a:solidFill>
                <a:latin typeface="Arial" pitchFamily="34" charset="0"/>
                <a:cs typeface="Arial" pitchFamily="34" charset="0"/>
                <a:sym typeface="Wingdings"/>
              </a:rPr>
              <a:t> or </a:t>
            </a:r>
          </a:p>
          <a:p>
            <a:pPr marL="171450" marR="0" indent="-171450" algn="l" defTabSz="914400" rtl="0" eaLnBrk="0" fontAlgn="base" latinLnBrk="0" hangingPunct="0">
              <a:lnSpc>
                <a:spcPct val="100000"/>
              </a:lnSpc>
              <a:spcBef>
                <a:spcPct val="30000"/>
              </a:spcBef>
              <a:spcAft>
                <a:spcPct val="0"/>
              </a:spcAft>
              <a:buClrTx/>
              <a:buSzTx/>
              <a:buFont typeface="Wingdings" charset="0"/>
              <a:buChar char="à"/>
              <a:tabLst/>
              <a:defRPr/>
            </a:pPr>
            <a:r>
              <a:rPr lang="en-US" sz="1050" i="0" u="none" baseline="0" dirty="0">
                <a:solidFill>
                  <a:srgbClr val="000000"/>
                </a:solidFill>
                <a:latin typeface="Arial" pitchFamily="34" charset="0"/>
                <a:cs typeface="Arial" pitchFamily="34" charset="0"/>
                <a:sym typeface="Wingdings"/>
              </a:rPr>
              <a:t>A marketing manager may turn to a </a:t>
            </a:r>
            <a:r>
              <a:rPr lang="en-US" sz="1050" i="0" u="sng" baseline="0" dirty="0">
                <a:solidFill>
                  <a:srgbClr val="000000"/>
                </a:solidFill>
                <a:latin typeface="Arial" pitchFamily="34" charset="0"/>
                <a:cs typeface="Arial" pitchFamily="34" charset="0"/>
                <a:sym typeface="Wingdings"/>
              </a:rPr>
              <a:t>decision support system, a compute program that makes it easy to obtain and use information</a:t>
            </a:r>
            <a:r>
              <a:rPr lang="en-US" sz="1050" i="0" u="none" baseline="0" dirty="0">
                <a:solidFill>
                  <a:srgbClr val="000000"/>
                </a:solidFill>
                <a:latin typeface="Arial" pitchFamily="34" charset="0"/>
                <a:cs typeface="Arial" pitchFamily="34" charset="0"/>
                <a:sym typeface="Wingdings"/>
              </a:rPr>
              <a:t>. Two type s of decision support systems are a </a:t>
            </a:r>
            <a:r>
              <a:rPr lang="en-US" sz="1050" i="0" u="sng" baseline="0" dirty="0">
                <a:solidFill>
                  <a:srgbClr val="000000"/>
                </a:solidFill>
                <a:latin typeface="Arial" pitchFamily="34" charset="0"/>
                <a:cs typeface="Arial" pitchFamily="34" charset="0"/>
                <a:sym typeface="Wingdings"/>
              </a:rPr>
              <a:t>marketing dashboard, which displays up-to-the-minute marketing data in an easy to read format like a car’s dashboard,</a:t>
            </a:r>
            <a:r>
              <a:rPr lang="en-US" sz="1050" i="0" u="none" baseline="0" dirty="0">
                <a:solidFill>
                  <a:srgbClr val="000000"/>
                </a:solidFill>
                <a:latin typeface="Arial" pitchFamily="34" charset="0"/>
                <a:cs typeface="Arial" pitchFamily="34" charset="0"/>
                <a:sym typeface="Wingdings"/>
              </a:rPr>
              <a:t> or a </a:t>
            </a:r>
            <a:r>
              <a:rPr lang="en-US" sz="1050" i="0" u="sng" baseline="0" dirty="0">
                <a:solidFill>
                  <a:srgbClr val="000000"/>
                </a:solidFill>
                <a:latin typeface="Arial" pitchFamily="34" charset="0"/>
                <a:cs typeface="Arial" pitchFamily="34" charset="0"/>
                <a:sym typeface="Wingdings"/>
              </a:rPr>
              <a:t>marketing model, which is a statement of relationships among marketing variables</a:t>
            </a:r>
            <a:r>
              <a:rPr lang="en-US" sz="1050" i="0" u="none" baseline="0" dirty="0">
                <a:solidFill>
                  <a:srgbClr val="000000"/>
                </a:solidFill>
                <a:latin typeface="Arial" pitchFamily="34" charset="0"/>
                <a:cs typeface="Arial" pitchFamily="34" charset="0"/>
                <a:sym typeface="Wingdings"/>
              </a:rPr>
              <a:t>. For example, a manager may have a model that shows how much sales will increase with an increase in advertising spending. </a:t>
            </a: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050" dirty="0">
                <a:solidFill>
                  <a:srgbClr val="000000"/>
                </a:solidFill>
                <a:latin typeface="Arial" pitchFamily="34" charset="0"/>
                <a:cs typeface="Arial" pitchFamily="34" charset="0"/>
                <a:sym typeface="Wingdings" pitchFamily="2" charset="2"/>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50" b="1" i="1" dirty="0">
                <a:solidFill>
                  <a:srgbClr val="000000"/>
                </a:solidFill>
                <a:latin typeface="Arial" pitchFamily="34" charset="0"/>
                <a:cs typeface="Arial" pitchFamily="34" charset="0"/>
              </a:rPr>
              <a:t>Discussion Question: What advantages would an organization have over its competitors if it had a superior marketing information system?</a:t>
            </a:r>
          </a:p>
        </p:txBody>
      </p:sp>
      <p:sp>
        <p:nvSpPr>
          <p:cNvPr id="5734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43708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spcBef>
                <a:spcPts val="0"/>
              </a:spcBef>
              <a:defRPr/>
            </a:pPr>
            <a:r>
              <a:rPr lang="en-US" b="1" dirty="0"/>
              <a:t>Summary Overview</a:t>
            </a:r>
          </a:p>
          <a:p>
            <a:pPr>
              <a:spcBef>
                <a:spcPts val="0"/>
              </a:spcBef>
              <a:defRPr/>
            </a:pPr>
            <a:r>
              <a:rPr lang="en-US" dirty="0"/>
              <a:t>A good MIS stores data collected from inside and outside the company and from various marketing research studies. The data can be analyzed to guide the marketing strategy planning process.</a:t>
            </a:r>
          </a:p>
          <a:p>
            <a:pPr>
              <a:spcBef>
                <a:spcPts val="0"/>
              </a:spcBef>
              <a:defRPr/>
            </a:pPr>
            <a:endParaRPr lang="en-US" dirty="0"/>
          </a:p>
          <a:p>
            <a:pPr>
              <a:spcBef>
                <a:spcPts val="0"/>
              </a:spcBef>
              <a:defRPr/>
            </a:pPr>
            <a:r>
              <a:rPr lang="en-US" b="1" dirty="0"/>
              <a:t>Key Issues</a:t>
            </a:r>
          </a:p>
          <a:p>
            <a:pPr>
              <a:spcBef>
                <a:spcPts val="0"/>
              </a:spcBef>
              <a:defRPr/>
            </a:pPr>
            <a:r>
              <a:rPr lang="en-US" dirty="0"/>
              <a:t>Here are</a:t>
            </a:r>
            <a:r>
              <a:rPr lang="en-US" baseline="0" dirty="0"/>
              <a:t> the elements of a marketing information system</a:t>
            </a:r>
            <a:r>
              <a:rPr lang="en-US" dirty="0"/>
              <a:t>:</a:t>
            </a:r>
            <a:endParaRPr lang="en-US" b="1" dirty="0"/>
          </a:p>
          <a:p>
            <a:pPr marL="171450" indent="-171450">
              <a:spcBef>
                <a:spcPts val="0"/>
              </a:spcBef>
              <a:buFont typeface="Wingdings" charset="2"/>
              <a:buChar char="à"/>
              <a:defRPr/>
            </a:pPr>
            <a:r>
              <a:rPr lang="en-US" i="0" u="sng" dirty="0"/>
              <a:t>Information sources. </a:t>
            </a:r>
            <a:r>
              <a:rPr lang="en-US" dirty="0"/>
              <a:t>These include internal data, external data, and marketing</a:t>
            </a:r>
            <a:r>
              <a:rPr lang="en-US" baseline="0" dirty="0"/>
              <a:t> research studies</a:t>
            </a:r>
            <a:r>
              <a:rPr lang="en-US" dirty="0"/>
              <a:t>. </a:t>
            </a:r>
          </a:p>
          <a:p>
            <a:pPr marL="171450" indent="-171450">
              <a:spcBef>
                <a:spcPts val="0"/>
              </a:spcBef>
              <a:buFont typeface="Wingdings" charset="2"/>
              <a:buChar char="à"/>
              <a:defRPr/>
            </a:pPr>
            <a:r>
              <a:rPr lang="en-US" i="0" u="sng" dirty="0"/>
              <a:t>Data</a:t>
            </a:r>
            <a:r>
              <a:rPr lang="en-US" i="0" u="sng" baseline="0" dirty="0"/>
              <a:t> storage and access</a:t>
            </a:r>
            <a:r>
              <a:rPr lang="en-US" i="0" u="sng" dirty="0"/>
              <a:t>. </a:t>
            </a:r>
            <a:r>
              <a:rPr lang="en-US" dirty="0"/>
              <a:t>This includes</a:t>
            </a:r>
            <a:r>
              <a:rPr lang="en-US" baseline="0" dirty="0"/>
              <a:t> the data warehouse and a search engine for access.</a:t>
            </a:r>
            <a:endParaRPr lang="en-US" dirty="0"/>
          </a:p>
          <a:p>
            <a:pPr marL="171450" indent="-171450">
              <a:spcBef>
                <a:spcPts val="0"/>
              </a:spcBef>
              <a:buFont typeface="Wingdings" charset="2"/>
              <a:buChar char="à"/>
              <a:defRPr/>
            </a:pPr>
            <a:r>
              <a:rPr lang="en-US" i="0" u="sng" dirty="0"/>
              <a:t>Marketing</a:t>
            </a:r>
            <a:r>
              <a:rPr lang="en-US" i="0" u="sng" baseline="0" dirty="0"/>
              <a:t> analysis</a:t>
            </a:r>
            <a:r>
              <a:rPr lang="en-US" i="0" u="sng" dirty="0"/>
              <a:t>.</a:t>
            </a:r>
            <a:r>
              <a:rPr lang="en-US" dirty="0"/>
              <a:t> This include decision</a:t>
            </a:r>
            <a:r>
              <a:rPr lang="en-US" baseline="0" dirty="0"/>
              <a:t> support systems, including dashboards, marketing models, and predictive analytics</a:t>
            </a:r>
            <a:r>
              <a:rPr lang="en-US" dirty="0"/>
              <a:t>.</a:t>
            </a:r>
          </a:p>
          <a:p>
            <a:pPr marL="171450" indent="-171450">
              <a:spcBef>
                <a:spcPts val="0"/>
              </a:spcBef>
              <a:buFont typeface="Wingdings" charset="2"/>
              <a:buChar char="à"/>
              <a:defRPr/>
            </a:pPr>
            <a:r>
              <a:rPr lang="en-US" sz="1200" b="0" u="sng" dirty="0"/>
              <a:t>Marketing strategy planning process and strategy decision</a:t>
            </a:r>
            <a:r>
              <a:rPr lang="en-US" i="0" u="sng" dirty="0"/>
              <a:t>. </a:t>
            </a:r>
          </a:p>
          <a:p>
            <a:pPr marL="171450" indent="-171450">
              <a:spcBef>
                <a:spcPts val="0"/>
              </a:spcBef>
              <a:buFont typeface="Wingdings" charset="2"/>
              <a:buChar char="à"/>
              <a:defRPr/>
            </a:pPr>
            <a:r>
              <a:rPr lang="en-US" i="0" u="sng" dirty="0"/>
              <a:t>Results.</a:t>
            </a:r>
            <a:r>
              <a:rPr lang="en-US" i="0" u="sng" baseline="0" dirty="0"/>
              <a:t> </a:t>
            </a:r>
            <a:r>
              <a:rPr lang="en-US" i="0" u="none" baseline="0" dirty="0"/>
              <a:t>Including marketing metrics such as profits, market share, and customer lifetime value</a:t>
            </a:r>
            <a:r>
              <a:rPr lang="en-US" dirty="0"/>
              <a:t>.</a:t>
            </a:r>
          </a:p>
        </p:txBody>
      </p:sp>
      <p:sp>
        <p:nvSpPr>
          <p:cNvPr id="72709"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96519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6041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u="sng" dirty="0">
                <a:latin typeface="Arial" pitchFamily="34" charset="0"/>
                <a:cs typeface="Times New Roman" pitchFamily="18" charset="0"/>
              </a:rPr>
              <a:t>Marketing research</a:t>
            </a:r>
            <a:r>
              <a:rPr lang="en-US" dirty="0">
                <a:latin typeface="Arial" pitchFamily="34" charset="0"/>
                <a:cs typeface="Times New Roman" pitchFamily="18" charset="0"/>
              </a:rPr>
              <a:t> is a set of procedures to develop and analyze new information to help marketing managers make decisions. Marketing researchers get facts that aren’t available in the MIS. This ad from Quiznos, though humorous, illustrates the importance of marketing research and how flawed research can lead to inaccurate conclusions.</a:t>
            </a:r>
          </a:p>
          <a:p>
            <a:endParaRPr lang="en-US" dirty="0">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08516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614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b="1" dirty="0">
                <a:solidFill>
                  <a:srgbClr val="000000"/>
                </a:solidFill>
                <a:latin typeface="Arial" pitchFamily="34" charset="0"/>
                <a:cs typeface="Arial" pitchFamily="34" charset="0"/>
              </a:rPr>
              <a:t>Summary Overview</a:t>
            </a:r>
          </a:p>
          <a:p>
            <a:pPr>
              <a:lnSpc>
                <a:spcPct val="90000"/>
              </a:lnSpc>
            </a:pPr>
            <a:r>
              <a:rPr lang="en-US" sz="1100" dirty="0">
                <a:solidFill>
                  <a:srgbClr val="000000"/>
                </a:solidFill>
                <a:latin typeface="Arial" pitchFamily="34" charset="0"/>
                <a:cs typeface="Arial" pitchFamily="34" charset="0"/>
              </a:rPr>
              <a:t>An MIS typically makes use of regularly collected recurring information, but marketing research develops unique information to solve a new problem. </a:t>
            </a:r>
          </a:p>
          <a:p>
            <a:pPr>
              <a:lnSpc>
                <a:spcPct val="90000"/>
              </a:lnSpc>
            </a:pPr>
            <a:endParaRPr lang="en-US" sz="1100" dirty="0">
              <a:solidFill>
                <a:srgbClr val="000000"/>
              </a:solidFill>
              <a:latin typeface="Arial" pitchFamily="34" charset="0"/>
              <a:cs typeface="Arial" pitchFamily="34" charset="0"/>
            </a:endParaRPr>
          </a:p>
          <a:p>
            <a:pPr>
              <a:lnSpc>
                <a:spcPct val="90000"/>
              </a:lnSpc>
            </a:pPr>
            <a:r>
              <a:rPr lang="en-US" sz="1100" b="1" dirty="0">
                <a:solidFill>
                  <a:srgbClr val="000000"/>
                </a:solidFill>
                <a:latin typeface="Arial" pitchFamily="34" charset="0"/>
                <a:cs typeface="Arial" pitchFamily="34" charset="0"/>
              </a:rPr>
              <a:t>Key Issues</a:t>
            </a:r>
          </a:p>
          <a:p>
            <a:pPr>
              <a:lnSpc>
                <a:spcPct val="90000"/>
              </a:lnSpc>
              <a:buFontTx/>
              <a:buChar char="•"/>
            </a:pPr>
            <a:r>
              <a:rPr lang="en-US" sz="1050" u="sng" dirty="0">
                <a:solidFill>
                  <a:srgbClr val="000000"/>
                </a:solidFill>
                <a:latin typeface="Arial" pitchFamily="34" charset="0"/>
                <a:cs typeface="Arial" pitchFamily="34" charset="0"/>
              </a:rPr>
              <a:t> Scientific method</a:t>
            </a:r>
            <a:r>
              <a:rPr lang="en-US" sz="1050" dirty="0">
                <a:solidFill>
                  <a:srgbClr val="000000"/>
                </a:solidFill>
                <a:latin typeface="Arial" pitchFamily="34" charset="0"/>
                <a:cs typeface="Arial" pitchFamily="34" charset="0"/>
              </a:rPr>
              <a:t>: a decision-making approach that is objective and orderly in testing ideas before accepting them. </a:t>
            </a:r>
          </a:p>
          <a:p>
            <a:pPr>
              <a:lnSpc>
                <a:spcPct val="90000"/>
              </a:lnSpc>
              <a:buFontTx/>
              <a:buChar char="•"/>
            </a:pPr>
            <a:r>
              <a:rPr lang="en-US" sz="1050" u="sng" dirty="0">
                <a:solidFill>
                  <a:srgbClr val="000000"/>
                </a:solidFill>
                <a:latin typeface="Arial" pitchFamily="34" charset="0"/>
                <a:cs typeface="Arial" pitchFamily="34" charset="0"/>
              </a:rPr>
              <a:t> Hypotheses</a:t>
            </a:r>
            <a:r>
              <a:rPr lang="en-US" sz="1050" dirty="0">
                <a:solidFill>
                  <a:srgbClr val="000000"/>
                </a:solidFill>
                <a:latin typeface="Arial" pitchFamily="34" charset="0"/>
                <a:cs typeface="Arial" pitchFamily="34" charset="0"/>
              </a:rPr>
              <a:t>: educated guesses about likely causes and effects that can be measured objectively to help eliminate unnecessary risk taking.</a:t>
            </a:r>
          </a:p>
          <a:p>
            <a:pPr>
              <a:lnSpc>
                <a:spcPct val="90000"/>
              </a:lnSpc>
              <a:buFontTx/>
              <a:buChar char="•"/>
            </a:pPr>
            <a:r>
              <a:rPr lang="en-US" sz="1050" u="sng" dirty="0">
                <a:solidFill>
                  <a:srgbClr val="000000"/>
                </a:solidFill>
                <a:latin typeface="Arial" pitchFamily="34" charset="0"/>
                <a:cs typeface="Arial" pitchFamily="34" charset="0"/>
              </a:rPr>
              <a:t> Marketing research process</a:t>
            </a:r>
            <a:r>
              <a:rPr lang="en-US" sz="1050" dirty="0">
                <a:solidFill>
                  <a:srgbClr val="000000"/>
                </a:solidFill>
                <a:latin typeface="Arial" pitchFamily="34" charset="0"/>
                <a:cs typeface="Arial" pitchFamily="34" charset="0"/>
              </a:rPr>
              <a:t>: a five-step application of the scientific method:</a:t>
            </a:r>
          </a:p>
          <a:p>
            <a:pPr>
              <a:lnSpc>
                <a:spcPct val="90000"/>
              </a:lnSpc>
              <a:buFontTx/>
              <a:buChar char="•"/>
            </a:pPr>
            <a:r>
              <a:rPr lang="en-US" sz="1050" dirty="0">
                <a:solidFill>
                  <a:srgbClr val="000000"/>
                </a:solidFill>
                <a:latin typeface="Arial" pitchFamily="34" charset="0"/>
                <a:cs typeface="Arial" pitchFamily="34" charset="0"/>
              </a:rPr>
              <a:t> Step 1 is </a:t>
            </a:r>
            <a:r>
              <a:rPr lang="en-US" sz="1050" u="sng" dirty="0">
                <a:solidFill>
                  <a:srgbClr val="000000"/>
                </a:solidFill>
                <a:latin typeface="Arial" pitchFamily="34" charset="0"/>
                <a:cs typeface="Arial" pitchFamily="34" charset="0"/>
              </a:rPr>
              <a:t>defining the problem</a:t>
            </a:r>
            <a:r>
              <a:rPr lang="en-US" sz="1050" dirty="0">
                <a:solidFill>
                  <a:srgbClr val="000000"/>
                </a:solidFill>
                <a:latin typeface="Arial" pitchFamily="34" charset="0"/>
                <a:cs typeface="Arial" pitchFamily="34" charset="0"/>
              </a:rPr>
              <a:t>: </a:t>
            </a:r>
            <a:r>
              <a:rPr lang="en-US" sz="1050" dirty="0">
                <a:solidFill>
                  <a:srgbClr val="000000"/>
                </a:solidFill>
                <a:latin typeface="Arial" pitchFamily="34" charset="0"/>
                <a:cs typeface="Times New Roman" pitchFamily="18" charset="0"/>
              </a:rPr>
              <a:t>the manager and the researcher determine the key decision issues requiring information.</a:t>
            </a:r>
            <a:endParaRPr lang="en-US" sz="1050" dirty="0">
              <a:solidFill>
                <a:srgbClr val="000000"/>
              </a:solidFill>
              <a:latin typeface="Arial" pitchFamily="34" charset="0"/>
              <a:cs typeface="Arial" pitchFamily="34" charset="0"/>
            </a:endParaRPr>
          </a:p>
          <a:p>
            <a:pPr>
              <a:lnSpc>
                <a:spcPct val="90000"/>
              </a:lnSpc>
            </a:pPr>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Arial" pitchFamily="34" charset="0"/>
              </a:rPr>
              <a:t>Step 2 is </a:t>
            </a:r>
            <a:r>
              <a:rPr lang="en-US" sz="1050" u="sng" dirty="0">
                <a:solidFill>
                  <a:srgbClr val="000000"/>
                </a:solidFill>
                <a:latin typeface="Arial" pitchFamily="34" charset="0"/>
                <a:cs typeface="Arial" pitchFamily="34" charset="0"/>
              </a:rPr>
              <a:t>analyzing the situation</a:t>
            </a:r>
            <a:r>
              <a:rPr lang="en-US" sz="1050" dirty="0">
                <a:solidFill>
                  <a:srgbClr val="000000"/>
                </a:solidFill>
                <a:latin typeface="Arial" pitchFamily="34" charset="0"/>
                <a:cs typeface="Arial" pitchFamily="34" charset="0"/>
              </a:rPr>
              <a:t>: </a:t>
            </a:r>
            <a:r>
              <a:rPr lang="en-US" sz="1050" dirty="0">
                <a:solidFill>
                  <a:srgbClr val="000000"/>
                </a:solidFill>
                <a:latin typeface="Arial" pitchFamily="34" charset="0"/>
                <a:cs typeface="Times New Roman" pitchFamily="18" charset="0"/>
              </a:rPr>
              <a:t>an informal study of information that is already available in the problem area. </a:t>
            </a:r>
            <a:endParaRPr lang="en-US" sz="1050" dirty="0">
              <a:solidFill>
                <a:srgbClr val="000000"/>
              </a:solidFill>
              <a:latin typeface="Arial" pitchFamily="34" charset="0"/>
              <a:cs typeface="Arial" pitchFamily="34" charset="0"/>
            </a:endParaRPr>
          </a:p>
          <a:p>
            <a:pPr>
              <a:lnSpc>
                <a:spcPct val="90000"/>
              </a:lnSpc>
            </a:pPr>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Arial" pitchFamily="34" charset="0"/>
              </a:rPr>
              <a:t>Step 3 is </a:t>
            </a:r>
            <a:r>
              <a:rPr lang="en-US" sz="1050" u="sng" dirty="0">
                <a:solidFill>
                  <a:srgbClr val="000000"/>
                </a:solidFill>
                <a:latin typeface="Arial" pitchFamily="34" charset="0"/>
                <a:cs typeface="Arial" pitchFamily="34" charset="0"/>
              </a:rPr>
              <a:t>getting problem-specific data</a:t>
            </a:r>
            <a:r>
              <a:rPr lang="en-US" sz="1050" dirty="0">
                <a:solidFill>
                  <a:srgbClr val="000000"/>
                </a:solidFill>
                <a:latin typeface="Arial" pitchFamily="34" charset="0"/>
                <a:cs typeface="Arial" pitchFamily="34" charset="0"/>
              </a:rPr>
              <a:t>: the c</a:t>
            </a:r>
            <a:r>
              <a:rPr lang="en-US" sz="1050" dirty="0">
                <a:solidFill>
                  <a:srgbClr val="000000"/>
                </a:solidFill>
                <a:latin typeface="Arial" pitchFamily="34" charset="0"/>
                <a:cs typeface="Times New Roman" pitchFamily="18" charset="0"/>
              </a:rPr>
              <a:t>ollection of data that is customized to the decision maker’s unique needs.</a:t>
            </a:r>
          </a:p>
          <a:p>
            <a:pPr>
              <a:lnSpc>
                <a:spcPct val="90000"/>
              </a:lnSpc>
            </a:pPr>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Arial" pitchFamily="34" charset="0"/>
              </a:rPr>
              <a:t>Step 4 is </a:t>
            </a:r>
            <a:r>
              <a:rPr lang="en-US" sz="1050" u="sng" dirty="0">
                <a:solidFill>
                  <a:srgbClr val="000000"/>
                </a:solidFill>
                <a:latin typeface="Arial" pitchFamily="34" charset="0"/>
                <a:cs typeface="Arial" pitchFamily="34" charset="0"/>
              </a:rPr>
              <a:t>interpreting the data</a:t>
            </a:r>
            <a:r>
              <a:rPr lang="en-US" sz="1050" dirty="0">
                <a:solidFill>
                  <a:srgbClr val="000000"/>
                </a:solidFill>
                <a:latin typeface="Arial" pitchFamily="34" charset="0"/>
                <a:cs typeface="Arial" pitchFamily="34" charset="0"/>
              </a:rPr>
              <a:t>: the process of getting meaning from the collected data; it is a transformation of raw data to useful information.</a:t>
            </a:r>
          </a:p>
          <a:p>
            <a:pPr>
              <a:lnSpc>
                <a:spcPct val="90000"/>
              </a:lnSpc>
            </a:pPr>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Arial" pitchFamily="34" charset="0"/>
              </a:rPr>
              <a:t>Step 5 is </a:t>
            </a:r>
            <a:r>
              <a:rPr lang="en-US" sz="1050" u="sng" dirty="0">
                <a:solidFill>
                  <a:srgbClr val="000000"/>
                </a:solidFill>
                <a:latin typeface="Arial" pitchFamily="34" charset="0"/>
                <a:cs typeface="Arial" pitchFamily="34" charset="0"/>
              </a:rPr>
              <a:t>solving the problem</a:t>
            </a:r>
            <a:r>
              <a:rPr lang="en-US" sz="1050" dirty="0">
                <a:solidFill>
                  <a:srgbClr val="000000"/>
                </a:solidFill>
                <a:latin typeface="Arial" pitchFamily="34" charset="0"/>
                <a:cs typeface="Arial" pitchFamily="34" charset="0"/>
              </a:rPr>
              <a:t>: the delivery of </a:t>
            </a:r>
            <a:r>
              <a:rPr lang="en-US" sz="1050" dirty="0">
                <a:solidFill>
                  <a:srgbClr val="000000"/>
                </a:solidFill>
                <a:latin typeface="Arial" pitchFamily="34" charset="0"/>
                <a:cs typeface="Times New Roman" pitchFamily="18" charset="0"/>
              </a:rPr>
              <a:t>recommendations to the marketing manager, who is ultimately responsible for implementing the recommendations.</a:t>
            </a:r>
          </a:p>
          <a:p>
            <a:pPr>
              <a:lnSpc>
                <a:spcPct val="90000"/>
              </a:lnSpc>
            </a:pPr>
            <a:r>
              <a:rPr lang="en-US" sz="1050" b="1" dirty="0">
                <a:latin typeface="Arial" pitchFamily="34" charset="0"/>
                <a:cs typeface="Arial" pitchFamily="34" charset="0"/>
                <a:sym typeface="Wingdings" pitchFamily="2" charset="2"/>
              </a:rPr>
              <a:t> </a:t>
            </a:r>
            <a:r>
              <a:rPr lang="en-US" sz="1050" dirty="0">
                <a:solidFill>
                  <a:srgbClr val="000000"/>
                </a:solidFill>
                <a:latin typeface="Arial" pitchFamily="34" charset="0"/>
                <a:cs typeface="Times New Roman" pitchFamily="18" charset="0"/>
              </a:rPr>
              <a:t>The process may move in the step by step process outlined here—or as the feedback arrows show, the researcher may learn something in the process that moves them back to an earlier step in the process.</a:t>
            </a:r>
          </a:p>
          <a:p>
            <a:pPr marL="171450" indent="-171450">
              <a:lnSpc>
                <a:spcPct val="90000"/>
              </a:lnSpc>
              <a:buFont typeface="Wingdings" charset="2"/>
              <a:buChar char="à"/>
            </a:pPr>
            <a:r>
              <a:rPr lang="en-US" sz="1050" dirty="0">
                <a:solidFill>
                  <a:srgbClr val="000000"/>
                </a:solidFill>
                <a:latin typeface="Arial" pitchFamily="34" charset="0"/>
                <a:cs typeface="Times New Roman" pitchFamily="18" charset="0"/>
              </a:rPr>
              <a:t>The marketing manager may find that at any step, a solution might be identified—the early identification of a solution can save time and money.</a:t>
            </a:r>
            <a:br>
              <a:rPr lang="en-US" sz="1050" dirty="0">
                <a:solidFill>
                  <a:srgbClr val="000000"/>
                </a:solidFill>
                <a:latin typeface="Arial" pitchFamily="34" charset="0"/>
                <a:cs typeface="Times New Roman" pitchFamily="18" charset="0"/>
              </a:rPr>
            </a:br>
            <a:endParaRPr lang="en-US" sz="1050" dirty="0">
              <a:solidFill>
                <a:srgbClr val="000000"/>
              </a:solidFill>
              <a:latin typeface="Arial" pitchFamily="34" charset="0"/>
              <a:cs typeface="Times New Roman" pitchFamily="18" charset="0"/>
            </a:endParaRPr>
          </a:p>
          <a:p>
            <a:pPr>
              <a:lnSpc>
                <a:spcPct val="90000"/>
              </a:lnSpc>
            </a:pPr>
            <a:r>
              <a:rPr lang="en-US" sz="1050" b="1" i="1" dirty="0">
                <a:solidFill>
                  <a:srgbClr val="000000"/>
                </a:solidFill>
                <a:latin typeface="Arial" pitchFamily="34" charset="0"/>
                <a:cs typeface="Times New Roman" pitchFamily="18" charset="0"/>
              </a:rPr>
              <a:t>Discussion Question: How does an approach like the marketing research process help research to be systematic (well-planned), objective, and oriented toward the needs of managers? </a:t>
            </a:r>
          </a:p>
          <a:p>
            <a:pPr>
              <a:lnSpc>
                <a:spcPct val="90000"/>
              </a:lnSpc>
            </a:pPr>
            <a:endParaRPr lang="en-US" sz="1050" dirty="0">
              <a:latin typeface="Arial" pitchFamily="34" charset="0"/>
              <a:cs typeface="Arial" pitchFamily="34" charset="0"/>
            </a:endParaRPr>
          </a:p>
          <a:p>
            <a:pPr>
              <a:lnSpc>
                <a:spcPct val="90000"/>
              </a:lnSpc>
              <a:buFontTx/>
              <a:buChar char="•"/>
            </a:pPr>
            <a:r>
              <a:rPr lang="en-US" sz="1050" dirty="0">
                <a:latin typeface="Arial" pitchFamily="34" charset="0"/>
                <a:cs typeface="Arial" pitchFamily="34" charset="0"/>
              </a:rPr>
              <a:t> Good marketing research requires cooperation between researchers and marketing managers.</a:t>
            </a:r>
          </a:p>
          <a:p>
            <a:pPr>
              <a:lnSpc>
                <a:spcPct val="90000"/>
              </a:lnSpc>
              <a:buFontTx/>
              <a:buChar char="•"/>
            </a:pPr>
            <a:r>
              <a:rPr lang="en-US" sz="1050" dirty="0">
                <a:latin typeface="Arial" pitchFamily="34" charset="0"/>
                <a:cs typeface="Arial" pitchFamily="34" charset="0"/>
              </a:rPr>
              <a:t> Researchers must be sure their research focuses on real problems.</a:t>
            </a:r>
          </a:p>
        </p:txBody>
      </p:sp>
      <p:sp>
        <p:nvSpPr>
          <p:cNvPr id="6144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74780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This is the most important and often the most difficult step in the research process. Often, the researcher must help the manager to flesh out the real problem facing the organization and the types of information needed to solve the problem.</a:t>
            </a:r>
          </a:p>
          <a:p>
            <a:pPr>
              <a:defRPr/>
            </a:pPr>
            <a:endParaRPr lang="en-US" dirty="0">
              <a:solidFill>
                <a:srgbClr val="000000"/>
              </a:solidFill>
            </a:endParaRPr>
          </a:p>
          <a:p>
            <a:pPr>
              <a:defRPr/>
            </a:pPr>
            <a:r>
              <a:rPr lang="en-US" b="1" dirty="0"/>
              <a:t>Key Issues</a:t>
            </a:r>
          </a:p>
          <a:p>
            <a:r>
              <a:rPr lang="en-US" b="1" dirty="0">
                <a:sym typeface="Wingdings" pitchFamily="2" charset="2"/>
              </a:rPr>
              <a:t></a:t>
            </a:r>
            <a:r>
              <a:rPr lang="en-US" dirty="0">
                <a:sym typeface="Wingdings" pitchFamily="2" charset="2"/>
              </a:rPr>
              <a:t> </a:t>
            </a:r>
            <a:r>
              <a:rPr lang="en-US" u="sng" dirty="0">
                <a:solidFill>
                  <a:srgbClr val="000000"/>
                </a:solidFill>
              </a:rPr>
              <a:t>Finding the right problem level almost solves the problem</a:t>
            </a:r>
            <a:r>
              <a:rPr lang="en-US" dirty="0">
                <a:solidFill>
                  <a:srgbClr val="000000"/>
                </a:solidFill>
              </a:rPr>
              <a:t>, in many cases.</a:t>
            </a:r>
            <a:r>
              <a:rPr lang="en-US" b="1" dirty="0">
                <a:solidFill>
                  <a:srgbClr val="000000"/>
                </a:solidFill>
              </a:rPr>
              <a:t> </a:t>
            </a:r>
          </a:p>
          <a:p>
            <a:pPr lvl="1">
              <a:buFont typeface="Arial" pitchFamily="34" charset="0"/>
              <a:buChar char="•"/>
              <a:defRPr/>
            </a:pPr>
            <a:r>
              <a:rPr lang="en-US" dirty="0">
                <a:solidFill>
                  <a:srgbClr val="000000"/>
                </a:solidFill>
              </a:rPr>
              <a:t> In order to find the right problem, the marketing strategy planning framework can be useful. </a:t>
            </a:r>
          </a:p>
          <a:p>
            <a:pPr>
              <a:buFont typeface="Arial" pitchFamily="34" charset="0"/>
              <a:buNone/>
              <a:defRPr/>
            </a:pPr>
            <a:r>
              <a:rPr lang="en-US" b="1" dirty="0">
                <a:sym typeface="Wingdings" pitchFamily="2" charset="2"/>
              </a:rPr>
              <a:t> </a:t>
            </a:r>
            <a:r>
              <a:rPr lang="en-US" u="sng" dirty="0">
                <a:solidFill>
                  <a:srgbClr val="000000"/>
                </a:solidFill>
              </a:rPr>
              <a:t>Don’t confuse problems with symptoms</a:t>
            </a:r>
            <a:r>
              <a:rPr lang="en-US" dirty="0">
                <a:solidFill>
                  <a:srgbClr val="000000"/>
                </a:solidFill>
              </a:rPr>
              <a:t>. </a:t>
            </a:r>
          </a:p>
          <a:p>
            <a:pPr lvl="1">
              <a:buFont typeface="Arial" pitchFamily="34" charset="0"/>
              <a:buChar char="•"/>
              <a:defRPr/>
            </a:pPr>
            <a:r>
              <a:rPr lang="en-US" dirty="0">
                <a:solidFill>
                  <a:srgbClr val="000000"/>
                </a:solidFill>
              </a:rPr>
              <a:t> Key performance indicators in marketing may be symptoms of other more fundamental problems. </a:t>
            </a:r>
          </a:p>
          <a:p>
            <a:pPr lvl="1">
              <a:buFont typeface="Arial" pitchFamily="34" charset="0"/>
              <a:buChar char="•"/>
              <a:defRPr/>
            </a:pPr>
            <a:endParaRPr lang="en-US" dirty="0">
              <a:solidFill>
                <a:srgbClr val="000000"/>
              </a:solidFill>
            </a:endParaRPr>
          </a:p>
          <a:p>
            <a:pPr>
              <a:buFont typeface="Arial" pitchFamily="34" charset="0"/>
              <a:buNone/>
              <a:defRPr/>
            </a:pPr>
            <a:r>
              <a:rPr lang="en-US" b="1" i="1" dirty="0">
                <a:solidFill>
                  <a:srgbClr val="000000"/>
                </a:solidFill>
              </a:rPr>
              <a:t>Discussion Question: Suppose a firm experiences a </a:t>
            </a:r>
            <a:r>
              <a:rPr lang="en-US" b="1" i="1" dirty="0">
                <a:solidFill>
                  <a:srgbClr val="000000"/>
                </a:solidFill>
                <a:cs typeface="Times New Roman" pitchFamily="18" charset="0"/>
              </a:rPr>
              <a:t>sudden sales decline. Is this decline a symptom or a problem? Why? </a:t>
            </a:r>
          </a:p>
          <a:p>
            <a:pPr>
              <a:buFont typeface="Arial" pitchFamily="34" charset="0"/>
              <a:buNone/>
              <a:defRPr/>
            </a:pPr>
            <a:endParaRPr lang="en-US" i="1" dirty="0">
              <a:solidFill>
                <a:srgbClr val="000000"/>
              </a:solidFill>
              <a:cs typeface="Times New Roman" pitchFamily="18" charset="0"/>
            </a:endParaRPr>
          </a:p>
          <a:p>
            <a:pPr>
              <a:buFont typeface="Arial" pitchFamily="34" charset="0"/>
              <a:buNone/>
              <a:defRPr/>
            </a:pPr>
            <a:r>
              <a:rPr lang="en-US" b="1" dirty="0">
                <a:sym typeface="Wingdings" pitchFamily="2" charset="2"/>
              </a:rPr>
              <a:t> </a:t>
            </a:r>
            <a:r>
              <a:rPr lang="en-US" u="sng" dirty="0">
                <a:solidFill>
                  <a:srgbClr val="000000"/>
                </a:solidFill>
                <a:cs typeface="Times New Roman" pitchFamily="18" charset="0"/>
              </a:rPr>
              <a:t>Setting research objectives may require more understanding</a:t>
            </a:r>
            <a:r>
              <a:rPr lang="en-US" dirty="0">
                <a:solidFill>
                  <a:srgbClr val="000000"/>
                </a:solidFill>
                <a:cs typeface="Times New Roman" pitchFamily="18" charset="0"/>
              </a:rPr>
              <a:t>. </a:t>
            </a:r>
          </a:p>
          <a:p>
            <a:pPr lvl="1">
              <a:buFont typeface="Arial" pitchFamily="34" charset="0"/>
              <a:buChar char="•"/>
              <a:defRPr/>
            </a:pPr>
            <a:r>
              <a:rPr lang="en-US" dirty="0">
                <a:solidFill>
                  <a:srgbClr val="000000"/>
                </a:solidFill>
                <a:cs typeface="Times New Roman" pitchFamily="18" charset="0"/>
              </a:rPr>
              <a:t> The researcher and manager can develop a list of research questions that are most important. </a:t>
            </a:r>
          </a:p>
          <a:p>
            <a:pPr lvl="1">
              <a:buFont typeface="Arial" pitchFamily="34" charset="0"/>
              <a:buChar char="•"/>
              <a:defRPr/>
            </a:pPr>
            <a:r>
              <a:rPr lang="en-US" dirty="0">
                <a:solidFill>
                  <a:srgbClr val="000000"/>
                </a:solidFill>
                <a:cs typeface="Times New Roman" pitchFamily="18" charset="0"/>
              </a:rPr>
              <a:t> A single research project may not be adequate for answering all of the questions.</a:t>
            </a:r>
            <a:endParaRPr lang="en-US" dirty="0"/>
          </a:p>
        </p:txBody>
      </p:sp>
      <p:sp>
        <p:nvSpPr>
          <p:cNvPr id="6246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23570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buFont typeface="Arial" pitchFamily="34" charset="0"/>
              <a:buChar char="•"/>
              <a:defRPr/>
            </a:pPr>
            <a:r>
              <a:rPr lang="en-US" u="sng" dirty="0">
                <a:solidFill>
                  <a:srgbClr val="000000"/>
                </a:solidFill>
                <a:cs typeface="Times New Roman" pitchFamily="18" charset="0"/>
              </a:rPr>
              <a:t> Situation analysis</a:t>
            </a:r>
            <a:r>
              <a:rPr lang="en-US" dirty="0">
                <a:solidFill>
                  <a:srgbClr val="000000"/>
                </a:solidFill>
                <a:cs typeface="Times New Roman" pitchFamily="18" charset="0"/>
              </a:rPr>
              <a:t> is basically an informal study in answer to the question, </a:t>
            </a:r>
            <a:r>
              <a:rPr lang="en-US" b="1" dirty="0">
                <a:sym typeface="Wingdings" pitchFamily="2" charset="2"/>
              </a:rPr>
              <a:t> </a:t>
            </a:r>
            <a:r>
              <a:rPr lang="en-US" dirty="0">
                <a:solidFill>
                  <a:srgbClr val="000000"/>
                </a:solidFill>
                <a:cs typeface="Times New Roman" pitchFamily="18" charset="0"/>
              </a:rPr>
              <a:t>“</a:t>
            </a:r>
            <a:r>
              <a:rPr lang="en-US" u="sng" dirty="0">
                <a:solidFill>
                  <a:srgbClr val="000000"/>
                </a:solidFill>
                <a:cs typeface="Times New Roman" pitchFamily="18" charset="0"/>
              </a:rPr>
              <a:t>What information do we already have in the problem area.</a:t>
            </a:r>
            <a:r>
              <a:rPr lang="en-US" dirty="0">
                <a:solidFill>
                  <a:srgbClr val="000000"/>
                </a:solidFill>
                <a:cs typeface="Times New Roman" pitchFamily="18" charset="0"/>
              </a:rPr>
              <a:t>” </a:t>
            </a:r>
          </a:p>
          <a:p>
            <a:pPr>
              <a:buFont typeface="Arial" pitchFamily="34" charset="0"/>
              <a:buChar char="•"/>
              <a:defRPr/>
            </a:pPr>
            <a:endParaRPr lang="en-US" dirty="0">
              <a:solidFill>
                <a:srgbClr val="000000"/>
              </a:solidFill>
              <a:cs typeface="Times New Roman" pitchFamily="18" charset="0"/>
            </a:endParaRPr>
          </a:p>
          <a:p>
            <a:pPr>
              <a:buFont typeface="Arial" pitchFamily="34" charset="0"/>
              <a:buNone/>
              <a:defRPr/>
            </a:pPr>
            <a:r>
              <a:rPr lang="en-US" b="1" dirty="0">
                <a:solidFill>
                  <a:srgbClr val="000000"/>
                </a:solidFill>
              </a:rPr>
              <a:t>Key Issues</a:t>
            </a:r>
          </a:p>
          <a:p>
            <a:pPr>
              <a:buFont typeface="Arial" pitchFamily="34" charset="0"/>
              <a:buNone/>
              <a:defRPr/>
            </a:pPr>
            <a:r>
              <a:rPr lang="en-US" b="1" dirty="0">
                <a:sym typeface="Wingdings" pitchFamily="2" charset="2"/>
              </a:rPr>
              <a:t> </a:t>
            </a:r>
            <a:r>
              <a:rPr lang="en-US" u="sng" dirty="0">
                <a:solidFill>
                  <a:srgbClr val="000000"/>
                </a:solidFill>
                <a:cs typeface="Times New Roman" pitchFamily="18" charset="0"/>
              </a:rPr>
              <a:t>Situation analysis helps educate a researcher</a:t>
            </a:r>
            <a:r>
              <a:rPr lang="en-US" dirty="0">
                <a:solidFill>
                  <a:srgbClr val="000000"/>
                </a:solidFill>
                <a:cs typeface="Times New Roman" pitchFamily="18" charset="0"/>
              </a:rPr>
              <a:t>, by providing background about unfamiliar problem areas.</a:t>
            </a:r>
          </a:p>
          <a:p>
            <a:pPr>
              <a:buFont typeface="Arial" pitchFamily="34" charset="0"/>
              <a:buChar char="•"/>
              <a:defRPr/>
            </a:pPr>
            <a:r>
              <a:rPr lang="en-US" dirty="0">
                <a:solidFill>
                  <a:srgbClr val="000000"/>
                </a:solidFill>
                <a:cs typeface="Times New Roman" pitchFamily="18" charset="0"/>
              </a:rPr>
              <a:t> The situation analysis may uncover information that leads to an early identification of a solution, or it may help to determine what other types of information are really necessary.</a:t>
            </a:r>
          </a:p>
        </p:txBody>
      </p:sp>
      <p:sp>
        <p:nvSpPr>
          <p:cNvPr id="6349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275889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lnSpc>
                <a:spcPct val="90000"/>
              </a:lnSpc>
              <a:defRPr/>
            </a:pPr>
            <a:r>
              <a:rPr lang="en-US" b="1" dirty="0">
                <a:solidFill>
                  <a:srgbClr val="000000"/>
                </a:solidFill>
                <a:cs typeface="Times New Roman" pitchFamily="18" charset="0"/>
              </a:rPr>
              <a:t>Summary Overview</a:t>
            </a:r>
          </a:p>
          <a:p>
            <a:pPr>
              <a:lnSpc>
                <a:spcPct val="90000"/>
              </a:lnSpc>
              <a:defRPr/>
            </a:pPr>
            <a:r>
              <a:rPr lang="en-US" dirty="0">
                <a:solidFill>
                  <a:srgbClr val="000000"/>
                </a:solidFill>
                <a:cs typeface="Times New Roman" pitchFamily="18" charset="0"/>
              </a:rPr>
              <a:t>A situation analysis usually incorporates </a:t>
            </a:r>
            <a:r>
              <a:rPr lang="en-US" u="sng" dirty="0">
                <a:solidFill>
                  <a:srgbClr val="000000"/>
                </a:solidFill>
                <a:cs typeface="Times New Roman" pitchFamily="18" charset="0"/>
              </a:rPr>
              <a:t>secondary data, which may provide the answers, or at least some background</a:t>
            </a:r>
            <a:r>
              <a:rPr lang="en-US" dirty="0">
                <a:solidFill>
                  <a:srgbClr val="000000"/>
                </a:solidFill>
                <a:cs typeface="Times New Roman" pitchFamily="18" charset="0"/>
              </a:rPr>
              <a:t>, relevant to the research problem.</a:t>
            </a:r>
          </a:p>
          <a:p>
            <a:pPr>
              <a:lnSpc>
                <a:spcPct val="90000"/>
              </a:lnSpc>
              <a:defRPr/>
            </a:pPr>
            <a:endParaRPr lang="en-US" dirty="0">
              <a:solidFill>
                <a:srgbClr val="000000"/>
              </a:solidFill>
              <a:cs typeface="Times New Roman" pitchFamily="18" charset="0"/>
            </a:endParaRPr>
          </a:p>
          <a:p>
            <a:pPr>
              <a:lnSpc>
                <a:spcPct val="90000"/>
              </a:lnSpc>
              <a:defRPr/>
            </a:pPr>
            <a:r>
              <a:rPr lang="en-US" b="1" dirty="0">
                <a:solidFill>
                  <a:srgbClr val="000000"/>
                </a:solidFill>
                <a:cs typeface="Times New Roman" pitchFamily="18" charset="0"/>
              </a:rPr>
              <a:t>Key Issues </a:t>
            </a:r>
          </a:p>
          <a:p>
            <a:pPr>
              <a:lnSpc>
                <a:spcPct val="90000"/>
              </a:lnSpc>
              <a:buFont typeface="Arial" pitchFamily="34" charset="0"/>
              <a:buNone/>
              <a:defRPr/>
            </a:pPr>
            <a:r>
              <a:rPr lang="en-US" b="1" dirty="0">
                <a:sym typeface="Wingdings" pitchFamily="2" charset="2"/>
              </a:rPr>
              <a:t> </a:t>
            </a:r>
            <a:r>
              <a:rPr lang="en-US" u="sng" dirty="0">
                <a:solidFill>
                  <a:srgbClr val="000000"/>
                </a:solidFill>
                <a:cs typeface="Times New Roman" pitchFamily="18" charset="0"/>
              </a:rPr>
              <a:t>Secondary data</a:t>
            </a:r>
            <a:r>
              <a:rPr lang="en-US" dirty="0">
                <a:solidFill>
                  <a:srgbClr val="000000"/>
                </a:solidFill>
                <a:cs typeface="Times New Roman" pitchFamily="18" charset="0"/>
              </a:rPr>
              <a:t>: information that has already been collected or published. </a:t>
            </a:r>
          </a:p>
          <a:p>
            <a:pPr>
              <a:lnSpc>
                <a:spcPct val="90000"/>
              </a:lnSpc>
              <a:buFont typeface="Arial" pitchFamily="34" charset="0"/>
              <a:buNone/>
              <a:defRPr/>
            </a:pPr>
            <a:r>
              <a:rPr lang="en-US" b="1" dirty="0">
                <a:sym typeface="Wingdings" pitchFamily="2" charset="2"/>
              </a:rPr>
              <a:t> </a:t>
            </a:r>
            <a:r>
              <a:rPr lang="en-US" u="sng" dirty="0">
                <a:solidFill>
                  <a:srgbClr val="000000"/>
                </a:solidFill>
                <a:cs typeface="Times New Roman" pitchFamily="18" charset="0"/>
              </a:rPr>
              <a:t>Primary data</a:t>
            </a:r>
            <a:r>
              <a:rPr lang="en-US" dirty="0">
                <a:solidFill>
                  <a:srgbClr val="000000"/>
                </a:solidFill>
                <a:cs typeface="Times New Roman" pitchFamily="18" charset="0"/>
              </a:rPr>
              <a:t>: information specifically collected to solve a current problem. </a:t>
            </a:r>
          </a:p>
          <a:p>
            <a:pPr>
              <a:lnSpc>
                <a:spcPct val="90000"/>
              </a:lnSpc>
              <a:buFont typeface="Arial" pitchFamily="34" charset="0"/>
              <a:buChar char="•"/>
              <a:defRPr/>
            </a:pPr>
            <a:r>
              <a:rPr lang="en-US" dirty="0">
                <a:solidFill>
                  <a:srgbClr val="000000"/>
                </a:solidFill>
                <a:cs typeface="Times New Roman" pitchFamily="18" charset="0"/>
              </a:rPr>
              <a:t> We will start our discussion with a focus on secondary data sources before moving into a discussion of primary data.</a:t>
            </a:r>
          </a:p>
          <a:p>
            <a:pPr>
              <a:lnSpc>
                <a:spcPct val="90000"/>
              </a:lnSpc>
              <a:buFont typeface="Arial" pitchFamily="34" charset="0"/>
              <a:buNone/>
              <a:defRPr/>
            </a:pPr>
            <a:r>
              <a:rPr lang="en-US" b="1" dirty="0">
                <a:sym typeface="Wingdings" pitchFamily="2" charset="2"/>
              </a:rPr>
              <a:t> </a:t>
            </a:r>
            <a:r>
              <a:rPr lang="en-US" u="sng" dirty="0">
                <a:solidFill>
                  <a:srgbClr val="000000"/>
                </a:solidFill>
                <a:cs typeface="Times New Roman" pitchFamily="18" charset="0"/>
              </a:rPr>
              <a:t>Much secondary data is available</a:t>
            </a:r>
            <a:r>
              <a:rPr lang="en-US" dirty="0">
                <a:solidFill>
                  <a:srgbClr val="000000"/>
                </a:solidFill>
                <a:cs typeface="Times New Roman" pitchFamily="18" charset="0"/>
              </a:rPr>
              <a:t>. </a:t>
            </a:r>
          </a:p>
          <a:p>
            <a:pPr lvl="1">
              <a:lnSpc>
                <a:spcPct val="90000"/>
              </a:lnSpc>
              <a:buFont typeface="Arial" pitchFamily="34" charset="0"/>
              <a:buChar char="•"/>
              <a:defRPr/>
            </a:pPr>
            <a:r>
              <a:rPr lang="en-US" dirty="0">
                <a:solidFill>
                  <a:srgbClr val="000000"/>
                </a:solidFill>
                <a:cs typeface="Times New Roman" pitchFamily="18" charset="0"/>
              </a:rPr>
              <a:t> Examples of secondary data sources from inside the company might be data from the MIS, financial information from the accounting department, or reports from the field sales force.</a:t>
            </a:r>
          </a:p>
          <a:p>
            <a:pPr lvl="1">
              <a:lnSpc>
                <a:spcPct val="90000"/>
              </a:lnSpc>
              <a:buFont typeface="Arial" pitchFamily="34" charset="0"/>
              <a:buChar char="•"/>
              <a:defRPr/>
            </a:pPr>
            <a:r>
              <a:rPr lang="en-US" dirty="0">
                <a:solidFill>
                  <a:srgbClr val="000000"/>
                </a:solidFill>
                <a:cs typeface="Times New Roman" pitchFamily="18" charset="0"/>
              </a:rPr>
              <a:t> Information from outside the company might include government information, trade association studies, or information available in magazines or journal articles. </a:t>
            </a:r>
          </a:p>
          <a:p>
            <a:pPr>
              <a:lnSpc>
                <a:spcPct val="90000"/>
              </a:lnSpc>
              <a:buFont typeface="Arial" pitchFamily="34" charset="0"/>
              <a:buChar char="•"/>
              <a:defRPr/>
            </a:pPr>
            <a:r>
              <a:rPr lang="en-US" u="sng" dirty="0">
                <a:solidFill>
                  <a:srgbClr val="000000"/>
                </a:solidFill>
                <a:cs typeface="Times New Roman" pitchFamily="18" charset="0"/>
              </a:rPr>
              <a:t> Search the Internet for information</a:t>
            </a:r>
            <a:r>
              <a:rPr lang="en-US" dirty="0">
                <a:solidFill>
                  <a:srgbClr val="000000"/>
                </a:solidFill>
                <a:cs typeface="Times New Roman" pitchFamily="18" charset="0"/>
              </a:rPr>
              <a:t>. </a:t>
            </a:r>
          </a:p>
          <a:p>
            <a:pPr>
              <a:lnSpc>
                <a:spcPct val="90000"/>
              </a:lnSpc>
              <a:buFont typeface="Arial" pitchFamily="34" charset="0"/>
              <a:buChar char="•"/>
              <a:defRPr/>
            </a:pPr>
            <a:r>
              <a:rPr lang="en-US" u="sng" dirty="0">
                <a:solidFill>
                  <a:srgbClr val="000000"/>
                </a:solidFill>
                <a:cs typeface="Times New Roman" pitchFamily="18" charset="0"/>
              </a:rPr>
              <a:t> Search engines may miss important databases</a:t>
            </a:r>
            <a:r>
              <a:rPr lang="en-US" dirty="0">
                <a:solidFill>
                  <a:srgbClr val="000000"/>
                </a:solidFill>
                <a:cs typeface="Times New Roman" pitchFamily="18" charset="0"/>
              </a:rPr>
              <a:t> available on the Internet.</a:t>
            </a:r>
          </a:p>
          <a:p>
            <a:pPr>
              <a:lnSpc>
                <a:spcPct val="90000"/>
              </a:lnSpc>
              <a:buFont typeface="Arial" pitchFamily="34" charset="0"/>
              <a:buChar char="•"/>
              <a:defRPr/>
            </a:pPr>
            <a:r>
              <a:rPr lang="en-US" u="sng" dirty="0">
                <a:solidFill>
                  <a:srgbClr val="000000"/>
                </a:solidFill>
                <a:cs typeface="Times New Roman" pitchFamily="18" charset="0"/>
              </a:rPr>
              <a:t> Special interest discussion groups</a:t>
            </a:r>
            <a:r>
              <a:rPr lang="en-US" dirty="0">
                <a:solidFill>
                  <a:srgbClr val="000000"/>
                </a:solidFill>
                <a:cs typeface="Times New Roman" pitchFamily="18" charset="0"/>
              </a:rPr>
              <a:t> or newsgroups </a:t>
            </a:r>
            <a:r>
              <a:rPr lang="en-US" u="sng" dirty="0">
                <a:solidFill>
                  <a:srgbClr val="000000"/>
                </a:solidFill>
                <a:cs typeface="Times New Roman" pitchFamily="18" charset="0"/>
              </a:rPr>
              <a:t>on the Web</a:t>
            </a:r>
            <a:r>
              <a:rPr lang="en-US" dirty="0">
                <a:solidFill>
                  <a:srgbClr val="000000"/>
                </a:solidFill>
                <a:cs typeface="Times New Roman" pitchFamily="18" charset="0"/>
              </a:rPr>
              <a:t> share information on topics of specific interest. </a:t>
            </a:r>
          </a:p>
          <a:p>
            <a:pPr>
              <a:lnSpc>
                <a:spcPct val="90000"/>
              </a:lnSpc>
              <a:buFont typeface="Arial" pitchFamily="34" charset="0"/>
              <a:buChar char="•"/>
              <a:defRPr/>
            </a:pPr>
            <a:r>
              <a:rPr lang="en-US" u="sng" dirty="0">
                <a:solidFill>
                  <a:srgbClr val="000000"/>
                </a:solidFill>
                <a:cs typeface="Times New Roman" pitchFamily="18" charset="0"/>
              </a:rPr>
              <a:t> Government data is inexpensive</a:t>
            </a:r>
            <a:r>
              <a:rPr lang="en-US" dirty="0">
                <a:solidFill>
                  <a:srgbClr val="000000"/>
                </a:solidFill>
                <a:cs typeface="Times New Roman" pitchFamily="18" charset="0"/>
              </a:rPr>
              <a:t> and available in digital or printed form. Most countries with advanced economies have government agencies that help researchers get the data they need. </a:t>
            </a:r>
          </a:p>
          <a:p>
            <a:pPr>
              <a:lnSpc>
                <a:spcPct val="90000"/>
              </a:lnSpc>
              <a:buFont typeface="Arial" pitchFamily="34" charset="0"/>
              <a:buChar char="•"/>
              <a:defRPr/>
            </a:pPr>
            <a:endParaRPr lang="en-US" dirty="0">
              <a:solidFill>
                <a:srgbClr val="000000"/>
              </a:solidFill>
              <a:cs typeface="Times New Roman" pitchFamily="18" charset="0"/>
            </a:endParaRPr>
          </a:p>
          <a:p>
            <a:pPr>
              <a:lnSpc>
                <a:spcPct val="90000"/>
              </a:lnSpc>
              <a:defRPr/>
            </a:pPr>
            <a:r>
              <a:rPr lang="en-US" b="1" i="1" dirty="0">
                <a:solidFill>
                  <a:srgbClr val="000000"/>
                </a:solidFill>
                <a:cs typeface="Times New Roman" pitchFamily="18" charset="0"/>
              </a:rPr>
              <a:t>Discussion Question: Why does it make sense to examine secondary data first, before gathering primary data?</a:t>
            </a:r>
          </a:p>
          <a:p>
            <a:pPr>
              <a:lnSpc>
                <a:spcPct val="90000"/>
              </a:lnSpc>
              <a:defRPr/>
            </a:pPr>
            <a:endParaRPr lang="en-US" dirty="0"/>
          </a:p>
          <a:p>
            <a:pPr marL="266669" indent="-266669">
              <a:defRPr/>
            </a:pPr>
            <a:r>
              <a:rPr lang="en-US" b="1" dirty="0">
                <a:sym typeface="Wingdings" pitchFamily="2" charset="2"/>
              </a:rPr>
              <a:t> </a:t>
            </a:r>
            <a:r>
              <a:rPr lang="en-US" dirty="0">
                <a:sym typeface="Wingdings" pitchFamily="2" charset="2"/>
              </a:rPr>
              <a:t>Primary data may be obtained through observation or questioning. We will look at these sources of data in more detail next.</a:t>
            </a:r>
            <a:endParaRPr lang="en-US" dirty="0"/>
          </a:p>
        </p:txBody>
      </p:sp>
      <p:sp>
        <p:nvSpPr>
          <p:cNvPr id="6554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07912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xfrm>
            <a:off x="522288" y="549275"/>
            <a:ext cx="3216275" cy="2413000"/>
          </a:xfrm>
          <a:ln/>
        </p:spPr>
      </p:sp>
      <p:sp>
        <p:nvSpPr>
          <p:cNvPr id="645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latin typeface="Arial" pitchFamily="34" charset="0"/>
                <a:cs typeface="Arial" pitchFamily="34" charset="0"/>
                <a:sym typeface="Wingdings" pitchFamily="2" charset="2"/>
              </a:rPr>
              <a:t>Checking Your Knowledge</a:t>
            </a:r>
          </a:p>
          <a:p>
            <a:r>
              <a:rPr lang="en-US" b="1" dirty="0">
                <a:solidFill>
                  <a:srgbClr val="000000"/>
                </a:solidFill>
                <a:latin typeface="Arial" pitchFamily="34" charset="0"/>
                <a:cs typeface="Arial" pitchFamily="34" charset="0"/>
                <a:sym typeface="Wingdings" pitchFamily="2" charset="2"/>
              </a:rPr>
              <a:t>Answer: B</a:t>
            </a:r>
          </a:p>
          <a:p>
            <a:r>
              <a:rPr lang="en-US" b="1" dirty="0">
                <a:solidFill>
                  <a:srgbClr val="000000"/>
                </a:solidFill>
                <a:latin typeface="Arial" pitchFamily="34" charset="0"/>
                <a:cs typeface="Arial" pitchFamily="34" charset="0"/>
                <a:sym typeface="Wingdings" pitchFamily="2" charset="2"/>
              </a:rPr>
              <a:t>Feedback: </a:t>
            </a:r>
            <a:r>
              <a:rPr lang="en-US" dirty="0">
                <a:solidFill>
                  <a:srgbClr val="000000"/>
                </a:solidFill>
                <a:latin typeface="Arial" pitchFamily="34" charset="0"/>
                <a:cs typeface="Arial" pitchFamily="34" charset="0"/>
                <a:sym typeface="Wingdings" pitchFamily="2" charset="2"/>
              </a:rPr>
              <a:t>In the above question, Edna is investigating information already available in the customer satisfaction field. She is engaged in the situation analysis (an informal study of what information is already available in the problem area) stage of the marketing research process. The best answer selection is B.</a:t>
            </a:r>
            <a:endParaRPr lang="en-US" dirty="0">
              <a:latin typeface="Arial" pitchFamily="34" charset="0"/>
              <a:cs typeface="Arial" pitchFamily="34" charset="0"/>
            </a:endParaRPr>
          </a:p>
        </p:txBody>
      </p:sp>
    </p:spTree>
    <p:extLst>
      <p:ext uri="{BB962C8B-B14F-4D97-AF65-F5344CB8AC3E}">
        <p14:creationId xmlns:p14="http://schemas.microsoft.com/office/powerpoint/2010/main" val="2097384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endParaRPr lang="en-US" b="1" dirty="0">
              <a:solidFill>
                <a:srgbClr val="000000"/>
              </a:solidFill>
            </a:endParaRPr>
          </a:p>
          <a:p>
            <a:pPr>
              <a:defRPr/>
            </a:pPr>
            <a:r>
              <a:rPr lang="en-US" dirty="0">
                <a:solidFill>
                  <a:srgbClr val="000000"/>
                </a:solidFill>
                <a:cs typeface="Times New Roman" pitchFamily="18" charset="0"/>
              </a:rPr>
              <a:t>Regardless of the source, it makes sense to examine secondary information before collecting more customized primary data, because secondary data tends to be relatively inexpensive and easy to acquire. Therefore, </a:t>
            </a:r>
            <a:r>
              <a:rPr lang="en-US" b="1" dirty="0">
                <a:sym typeface="Wingdings" pitchFamily="2" charset="2"/>
              </a:rPr>
              <a:t></a:t>
            </a:r>
            <a:r>
              <a:rPr lang="en-US" dirty="0">
                <a:solidFill>
                  <a:srgbClr val="000000"/>
                </a:solidFill>
                <a:cs typeface="Times New Roman" pitchFamily="18" charset="0"/>
              </a:rPr>
              <a:t> </a:t>
            </a:r>
            <a:r>
              <a:rPr lang="en-US" u="sng" dirty="0">
                <a:solidFill>
                  <a:srgbClr val="000000"/>
                </a:solidFill>
                <a:cs typeface="Times New Roman" pitchFamily="18" charset="0"/>
              </a:rPr>
              <a:t>situation analysis yields a lot, for very little</a:t>
            </a:r>
            <a:r>
              <a:rPr lang="en-US" dirty="0">
                <a:solidFill>
                  <a:srgbClr val="000000"/>
                </a:solidFill>
                <a:cs typeface="Times New Roman" pitchFamily="18" charset="0"/>
              </a:rPr>
              <a:t>.</a:t>
            </a:r>
          </a:p>
          <a:p>
            <a:pPr>
              <a:defRPr/>
            </a:pPr>
            <a:endParaRPr lang="en-US" dirty="0">
              <a:solidFill>
                <a:srgbClr val="000000"/>
              </a:solidFill>
              <a:cs typeface="Times New Roman" pitchFamily="18" charset="0"/>
            </a:endParaRPr>
          </a:p>
          <a:p>
            <a:pPr>
              <a:defRPr/>
            </a:pPr>
            <a:r>
              <a:rPr lang="en-US" b="1" dirty="0">
                <a:solidFill>
                  <a:srgbClr val="000000"/>
                </a:solidFill>
              </a:rPr>
              <a:t>Key Issues</a:t>
            </a:r>
          </a:p>
          <a:p>
            <a:pPr>
              <a:buFont typeface="Arial" pitchFamily="34" charset="0"/>
              <a:buNone/>
              <a:defRPr/>
            </a:pPr>
            <a:r>
              <a:rPr lang="en-US" b="1" dirty="0">
                <a:sym typeface="Wingdings" pitchFamily="2" charset="2"/>
              </a:rPr>
              <a:t> </a:t>
            </a:r>
            <a:r>
              <a:rPr lang="en-US" dirty="0">
                <a:solidFill>
                  <a:srgbClr val="000000"/>
                </a:solidFill>
              </a:rPr>
              <a:t>The small amount of time and money spent on reviewing secondary data may actually solve the research problem, or: </a:t>
            </a:r>
          </a:p>
          <a:p>
            <a:pPr lvl="1">
              <a:buFont typeface="Arial" pitchFamily="34" charset="0"/>
              <a:buChar char="•"/>
              <a:defRPr/>
            </a:pPr>
            <a:r>
              <a:rPr lang="en-US" dirty="0">
                <a:solidFill>
                  <a:srgbClr val="000000"/>
                </a:solidFill>
              </a:rPr>
              <a:t> it can help to establish research priorities; </a:t>
            </a:r>
          </a:p>
          <a:p>
            <a:pPr lvl="1">
              <a:buFont typeface="Arial" pitchFamily="34" charset="0"/>
              <a:buChar char="•"/>
              <a:defRPr/>
            </a:pPr>
            <a:r>
              <a:rPr lang="en-US" dirty="0">
                <a:solidFill>
                  <a:srgbClr val="000000"/>
                </a:solidFill>
              </a:rPr>
              <a:t> focus the research objectives more precisely; or </a:t>
            </a:r>
          </a:p>
          <a:p>
            <a:pPr lvl="1">
              <a:buFont typeface="Arial" pitchFamily="34" charset="0"/>
              <a:buChar char="•"/>
              <a:defRPr/>
            </a:pPr>
            <a:r>
              <a:rPr lang="en-US" dirty="0">
                <a:solidFill>
                  <a:srgbClr val="000000"/>
                </a:solidFill>
              </a:rPr>
              <a:t> suggest additional issues for examination. </a:t>
            </a:r>
          </a:p>
          <a:p>
            <a:pPr>
              <a:buFont typeface="Arial" pitchFamily="34" charset="0"/>
              <a:buChar char="•"/>
              <a:defRPr/>
            </a:pPr>
            <a:r>
              <a:rPr lang="en-US" dirty="0">
                <a:solidFill>
                  <a:srgbClr val="000000"/>
                </a:solidFill>
              </a:rPr>
              <a:t> The outcome of a situation analysis is a listing of the research questions that remain unanswered. </a:t>
            </a:r>
          </a:p>
          <a:p>
            <a:pPr>
              <a:buFont typeface="Arial" pitchFamily="34" charset="0"/>
              <a:buNone/>
              <a:defRPr/>
            </a:pPr>
            <a:r>
              <a:rPr lang="en-US" b="1" dirty="0">
                <a:sym typeface="Wingdings" pitchFamily="2" charset="2"/>
              </a:rPr>
              <a:t> </a:t>
            </a:r>
            <a:r>
              <a:rPr lang="en-US" dirty="0">
                <a:solidFill>
                  <a:srgbClr val="000000"/>
                </a:solidFill>
              </a:rPr>
              <a:t>At this point, the researcher can </a:t>
            </a:r>
            <a:r>
              <a:rPr lang="en-US" u="sng" dirty="0">
                <a:solidFill>
                  <a:srgbClr val="000000"/>
                </a:solidFill>
              </a:rPr>
              <a:t>determine what else is needed and how to get it</a:t>
            </a:r>
            <a:r>
              <a:rPr lang="en-US" dirty="0">
                <a:solidFill>
                  <a:srgbClr val="000000"/>
                </a:solidFill>
              </a:rPr>
              <a:t>. </a:t>
            </a:r>
          </a:p>
          <a:p>
            <a:pPr>
              <a:buFont typeface="Arial" pitchFamily="34" charset="0"/>
              <a:buNone/>
              <a:defRPr/>
            </a:pPr>
            <a:r>
              <a:rPr lang="en-US" b="1" dirty="0">
                <a:sym typeface="Wingdings" pitchFamily="2" charset="2"/>
              </a:rPr>
              <a:t> </a:t>
            </a:r>
            <a:r>
              <a:rPr lang="en-US" u="sng" dirty="0">
                <a:solidFill>
                  <a:srgbClr val="000000"/>
                </a:solidFill>
              </a:rPr>
              <a:t>Research proposal</a:t>
            </a:r>
            <a:r>
              <a:rPr lang="en-US" dirty="0">
                <a:solidFill>
                  <a:srgbClr val="000000"/>
                </a:solidFill>
              </a:rPr>
              <a:t>: a plan that specifies what information will be obtained and how. </a:t>
            </a:r>
          </a:p>
          <a:p>
            <a:pPr>
              <a:buFont typeface="Arial" pitchFamily="34" charset="0"/>
              <a:buChar char="•"/>
              <a:defRPr/>
            </a:pPr>
            <a:r>
              <a:rPr lang="en-US" dirty="0">
                <a:solidFill>
                  <a:srgbClr val="000000"/>
                </a:solidFill>
              </a:rPr>
              <a:t> The research proposal helps to keep a research project on track and on budget. </a:t>
            </a:r>
          </a:p>
          <a:p>
            <a:pPr>
              <a:buFont typeface="Arial" pitchFamily="34" charset="0"/>
              <a:buChar char="•"/>
              <a:defRPr/>
            </a:pPr>
            <a:endParaRPr lang="en-US" dirty="0">
              <a:solidFill>
                <a:srgbClr val="000000"/>
              </a:solidFill>
            </a:endParaRPr>
          </a:p>
          <a:p>
            <a:pPr>
              <a:defRPr/>
            </a:pPr>
            <a:r>
              <a:rPr lang="en-US" b="1" i="1" dirty="0">
                <a:solidFill>
                  <a:srgbClr val="000000"/>
                </a:solidFill>
              </a:rPr>
              <a:t>Discussion Question: Other than control over budgeting and project scheduling, what other advantages does a research proposal provide for both researchers and managers?</a:t>
            </a:r>
          </a:p>
        </p:txBody>
      </p:sp>
      <p:sp>
        <p:nvSpPr>
          <p:cNvPr id="67588"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68625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cs typeface="Times New Roman" pitchFamily="18" charset="0"/>
              </a:rPr>
              <a:t>In getting problem-specific data, marketers collect primary data that is customized to their unique needs. In most cases, researchers try to learn what customers think about a particular topic, or they try to see how they behave under certain conditions.</a:t>
            </a:r>
          </a:p>
          <a:p>
            <a:pPr>
              <a:defRPr/>
            </a:pPr>
            <a:endParaRPr lang="en-US" dirty="0">
              <a:cs typeface="Times New Roman" pitchFamily="18" charset="0"/>
            </a:endParaRPr>
          </a:p>
          <a:p>
            <a:pPr>
              <a:defRPr/>
            </a:pPr>
            <a:r>
              <a:rPr lang="en-US" b="1" dirty="0"/>
              <a:t>Key Issues</a:t>
            </a:r>
          </a:p>
          <a:p>
            <a:pPr>
              <a:buFont typeface="Arial" pitchFamily="34" charset="0"/>
              <a:buChar char="•"/>
              <a:defRPr/>
            </a:pPr>
            <a:r>
              <a:rPr lang="en-US" dirty="0">
                <a:cs typeface="Times New Roman" pitchFamily="18" charset="0"/>
              </a:rPr>
              <a:t> There are two basic methods of collecting primary data: </a:t>
            </a:r>
          </a:p>
          <a:p>
            <a:pPr lvl="1">
              <a:buFont typeface="Arial" pitchFamily="34" charset="0"/>
              <a:buChar char="•"/>
              <a:defRPr/>
            </a:pPr>
            <a:r>
              <a:rPr lang="en-US" u="sng" dirty="0">
                <a:cs typeface="Times New Roman" pitchFamily="18" charset="0"/>
              </a:rPr>
              <a:t> Observing</a:t>
            </a:r>
            <a:endParaRPr lang="en-US" dirty="0">
              <a:cs typeface="Times New Roman" pitchFamily="18" charset="0"/>
            </a:endParaRPr>
          </a:p>
          <a:p>
            <a:pPr lvl="1">
              <a:buFont typeface="Arial" pitchFamily="34" charset="0"/>
              <a:buNone/>
              <a:defRPr/>
            </a:pPr>
            <a:r>
              <a:rPr lang="en-US" b="1" dirty="0">
                <a:sym typeface="Wingdings" pitchFamily="2" charset="2"/>
              </a:rPr>
              <a:t> </a:t>
            </a:r>
            <a:r>
              <a:rPr lang="en-US" u="sng" dirty="0">
                <a:cs typeface="Times New Roman" pitchFamily="18" charset="0"/>
              </a:rPr>
              <a:t>Questioning</a:t>
            </a:r>
            <a:r>
              <a:rPr lang="en-US" dirty="0">
                <a:cs typeface="Times New Roman" pitchFamily="18" charset="0"/>
              </a:rPr>
              <a:t> </a:t>
            </a:r>
          </a:p>
          <a:p>
            <a:pPr lvl="2">
              <a:buFont typeface="Arial" pitchFamily="34" charset="0"/>
              <a:buChar char="•"/>
              <a:defRPr/>
            </a:pPr>
            <a:r>
              <a:rPr lang="en-US" dirty="0">
                <a:cs typeface="Times New Roman" pitchFamily="18" charset="0"/>
              </a:rPr>
              <a:t> It can range from qualitative to quantitative research.</a:t>
            </a:r>
          </a:p>
          <a:p>
            <a:pPr>
              <a:buFont typeface="Arial" pitchFamily="34" charset="0"/>
              <a:buChar char="•"/>
              <a:defRPr/>
            </a:pPr>
            <a:r>
              <a:rPr lang="en-US" dirty="0">
                <a:cs typeface="Times New Roman" pitchFamily="18" charset="0"/>
              </a:rPr>
              <a:t> Qualitative research seeks in-depth, open-ended responses, not yes or no answers. The researcher tries to get people to share their thoughts on a topic—without giving them many directions or guidelines about what to say.</a:t>
            </a:r>
          </a:p>
          <a:p>
            <a:pPr lvl="1">
              <a:buFont typeface="Arial" pitchFamily="34" charset="0"/>
              <a:buChar char="•"/>
              <a:defRPr/>
            </a:pPr>
            <a:r>
              <a:rPr lang="en-US" dirty="0">
                <a:cs typeface="Times New Roman" pitchFamily="18" charset="0"/>
              </a:rPr>
              <a:t> The depth of the qualitative approach gets at the details—even if the researcher needs a lot of judgment to summarize it all.</a:t>
            </a:r>
          </a:p>
          <a:p>
            <a:pPr lvl="0">
              <a:buFont typeface="Arial" pitchFamily="34" charset="0"/>
              <a:buChar char="•"/>
              <a:defRPr/>
            </a:pPr>
            <a:r>
              <a:rPr lang="en-US" dirty="0">
                <a:cs typeface="Times New Roman" pitchFamily="18" charset="0"/>
              </a:rPr>
              <a:t>Quantitative research</a:t>
            </a:r>
            <a:r>
              <a:rPr lang="en-US" baseline="0" dirty="0">
                <a:cs typeface="Times New Roman" pitchFamily="18" charset="0"/>
              </a:rPr>
              <a:t> </a:t>
            </a:r>
            <a:r>
              <a:rPr lang="en-US" dirty="0">
                <a:cs typeface="Times New Roman" pitchFamily="18" charset="0"/>
              </a:rPr>
              <a:t>seeks structured responses that can be summarized in numbers, such as percentages, averages, or other statistics.</a:t>
            </a:r>
          </a:p>
          <a:p>
            <a:pPr lvl="1">
              <a:buFont typeface="Arial" pitchFamily="34" charset="0"/>
              <a:buChar char="•"/>
              <a:defRPr/>
            </a:pPr>
            <a:r>
              <a:rPr lang="en-US" dirty="0">
                <a:cs typeface="Times New Roman" pitchFamily="18" charset="0"/>
              </a:rPr>
              <a:t>For example, a marketing researcher might calculate what percentage of respondents have tried a new product and then figure an average score for how satisfied they were.</a:t>
            </a:r>
          </a:p>
          <a:p>
            <a:pPr lvl="1">
              <a:buFont typeface="Arial" pitchFamily="34" charset="0"/>
              <a:buChar char="•"/>
              <a:defRPr/>
            </a:pPr>
            <a:endParaRPr lang="en-US" dirty="0">
              <a:cs typeface="Times New Roman" pitchFamily="18" charset="0"/>
            </a:endParaRPr>
          </a:p>
          <a:p>
            <a:pPr>
              <a:defRPr/>
            </a:pPr>
            <a:r>
              <a:rPr lang="en-US" b="1" i="1" dirty="0">
                <a:cs typeface="Times New Roman" pitchFamily="18" charset="0"/>
              </a:rPr>
              <a:t>Discussion Question: If the depth of responses is a key advantage of qualitative questioning, what might be a disadvantage?</a:t>
            </a:r>
            <a:endParaRPr lang="en-US" i="1" dirty="0">
              <a:cs typeface="Times New Roman" pitchFamily="18" charset="0"/>
            </a:endParaRPr>
          </a:p>
        </p:txBody>
      </p:sp>
      <p:sp>
        <p:nvSpPr>
          <p:cNvPr id="6861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40571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Text Caption:</a:t>
            </a:r>
            <a:r>
              <a:rPr lang="en-US" b="1" baseline="0" dirty="0">
                <a:solidFill>
                  <a:srgbClr val="000000"/>
                </a:solidFill>
              </a:rPr>
              <a:t> </a:t>
            </a:r>
            <a:r>
              <a:rPr lang="en-US" dirty="0" err="1"/>
              <a:t>FocusVision</a:t>
            </a:r>
            <a:r>
              <a:rPr lang="en-US" dirty="0"/>
              <a:t> Research is a marketing research provider that offers both qualitative and quantitative (Q+Q) research. Qualitative research offers more depth, while quantitative research provides more representative samples and objective measures to test hypotheses. </a:t>
            </a:r>
          </a:p>
          <a:p>
            <a:pPr>
              <a:defRPr/>
            </a:pPr>
            <a:endParaRPr lang="en-US" b="1" dirty="0">
              <a:solidFill>
                <a:srgbClr val="000000"/>
              </a:solidFill>
            </a:endParaRPr>
          </a:p>
          <a:p>
            <a:pPr>
              <a:defRPr/>
            </a:pPr>
            <a:r>
              <a:rPr lang="en-US" b="1" dirty="0">
                <a:solidFill>
                  <a:srgbClr val="000000"/>
                </a:solidFill>
              </a:rPr>
              <a:t>Summary Overview</a:t>
            </a:r>
          </a:p>
          <a:p>
            <a:pPr>
              <a:defRPr/>
            </a:pPr>
            <a:r>
              <a:rPr lang="en-US" dirty="0">
                <a:solidFill>
                  <a:srgbClr val="000000"/>
                </a:solidFill>
              </a:rPr>
              <a:t>One of the most popular forms of qualitative questioning is the focus group.</a:t>
            </a:r>
          </a:p>
          <a:p>
            <a:pPr>
              <a:defRPr/>
            </a:pPr>
            <a:endParaRPr lang="en-US" dirty="0">
              <a:solidFill>
                <a:srgbClr val="000000"/>
              </a:solidFill>
            </a:endParaRPr>
          </a:p>
          <a:p>
            <a:pPr>
              <a:defRPr/>
            </a:pPr>
            <a:r>
              <a:rPr lang="en-US" b="1" dirty="0">
                <a:solidFill>
                  <a:srgbClr val="000000"/>
                </a:solidFill>
              </a:rPr>
              <a:t>Key Issues</a:t>
            </a:r>
          </a:p>
          <a:p>
            <a:pPr>
              <a:spcBef>
                <a:spcPct val="50000"/>
              </a:spcBef>
              <a:buFont typeface="Arial" pitchFamily="34" charset="0"/>
              <a:buChar char="•"/>
              <a:defRPr/>
            </a:pPr>
            <a:r>
              <a:rPr lang="en-US" u="sng" dirty="0">
                <a:solidFill>
                  <a:srgbClr val="000000"/>
                </a:solidFill>
              </a:rPr>
              <a:t> Focus group interview:</a:t>
            </a:r>
            <a:r>
              <a:rPr lang="en-US" dirty="0">
                <a:solidFill>
                  <a:srgbClr val="000000"/>
                </a:solidFill>
              </a:rPr>
              <a:t> involves interviewing 6 to 10 people in an informal group setting. A skilled moderator leads the discussion, asking open-ended questions on topics of interest and taking advantage of group dynamics to pursue comments in-depth. Sessions are usually videotaped, or they may be broadcast via Internet or satellite.</a:t>
            </a:r>
          </a:p>
          <a:p>
            <a:pPr>
              <a:spcBef>
                <a:spcPct val="50000"/>
              </a:spcBef>
              <a:buFont typeface="Arial" pitchFamily="34" charset="0"/>
              <a:buChar char="•"/>
              <a:defRPr/>
            </a:pPr>
            <a:r>
              <a:rPr lang="en-US" dirty="0">
                <a:solidFill>
                  <a:srgbClr val="000000"/>
                </a:solidFill>
              </a:rPr>
              <a:t>Focus group interviewing can be relatively inexpensive, and it can be conducted quickly. However, the conclusions drawn from a focus group depend on who watches it. Focus groups involve so few people as participants that they may not be representative of the entire target market. </a:t>
            </a:r>
          </a:p>
          <a:p>
            <a:pPr>
              <a:spcBef>
                <a:spcPct val="50000"/>
              </a:spcBef>
              <a:buFont typeface="Arial" pitchFamily="34" charset="0"/>
              <a:buChar char="•"/>
              <a:defRPr/>
            </a:pPr>
            <a:r>
              <a:rPr lang="en-US" dirty="0">
                <a:solidFill>
                  <a:srgbClr val="000000"/>
                </a:solidFill>
              </a:rPr>
              <a:t> Focus groups can also be overused and mistaken for “market facts.” Sometimes, they generate more questions than answers. As a result, many researchers use focus groups as preparation for more formal quantitative research utilizing a larger, scientifically selected group of respondents. </a:t>
            </a:r>
          </a:p>
          <a:p>
            <a:pPr>
              <a:spcBef>
                <a:spcPct val="50000"/>
              </a:spcBef>
              <a:buFont typeface="Arial" pitchFamily="34" charset="0"/>
              <a:buChar char="•"/>
              <a:defRPr/>
            </a:pPr>
            <a:endParaRPr lang="en-US" dirty="0">
              <a:solidFill>
                <a:srgbClr val="000000"/>
              </a:solidFill>
            </a:endParaRPr>
          </a:p>
          <a:p>
            <a:pPr>
              <a:spcBef>
                <a:spcPct val="50000"/>
              </a:spcBef>
              <a:buFont typeface="Arial" pitchFamily="34" charset="0"/>
              <a:buNone/>
              <a:defRPr/>
            </a:pPr>
            <a:r>
              <a:rPr lang="en-US" b="1" i="1" dirty="0">
                <a:solidFill>
                  <a:srgbClr val="000000"/>
                </a:solidFill>
              </a:rPr>
              <a:t>Discussion Question: Have you ever participated in a focus group? Describe your experience.</a:t>
            </a:r>
            <a:endParaRPr lang="en-US" b="1" dirty="0">
              <a:solidFill>
                <a:srgbClr val="000000"/>
              </a:solidFill>
            </a:endParaRPr>
          </a:p>
        </p:txBody>
      </p:sp>
    </p:spTree>
    <p:extLst>
      <p:ext uri="{BB962C8B-B14F-4D97-AF65-F5344CB8AC3E}">
        <p14:creationId xmlns:p14="http://schemas.microsoft.com/office/powerpoint/2010/main" val="43428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latin typeface="Arial" pitchFamily="34" charset="0"/>
                <a:cs typeface="Arial" pitchFamily="34" charset="0"/>
              </a:rPr>
              <a:t>If the collection of primary data is standardized, there are several advantages for researchers. They can use identical questions and response alternatives across a large, representative sample of respondents. They can also summarize the information using a variety of statistics.</a:t>
            </a:r>
          </a:p>
          <a:p>
            <a:endParaRPr lang="en-US" dirty="0">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pPr>
              <a:buFontTx/>
              <a:buChar char="•"/>
            </a:pPr>
            <a:r>
              <a:rPr lang="en-US" u="sng" dirty="0">
                <a:latin typeface="Arial" pitchFamily="34" charset="0"/>
                <a:cs typeface="Arial" pitchFamily="34" charset="0"/>
              </a:rPr>
              <a:t> Quantitative research</a:t>
            </a:r>
            <a:r>
              <a:rPr lang="en-US" dirty="0">
                <a:latin typeface="Arial" pitchFamily="34" charset="0"/>
                <a:cs typeface="Arial" pitchFamily="34" charset="0"/>
              </a:rPr>
              <a:t> seeks structured responses </a:t>
            </a:r>
            <a:r>
              <a:rPr lang="en-US" dirty="0">
                <a:latin typeface="Arial" pitchFamily="34" charset="0"/>
                <a:cs typeface="Arial" pitchFamily="34" charset="0"/>
                <a:sym typeface="Wingdings" pitchFamily="2" charset="2"/>
              </a:rPr>
              <a:t> </a:t>
            </a:r>
            <a:r>
              <a:rPr lang="en-US" dirty="0">
                <a:latin typeface="Arial" pitchFamily="34" charset="0"/>
                <a:cs typeface="Arial" pitchFamily="34" charset="0"/>
              </a:rPr>
              <a:t>that can be summarized in numbers, such as percentages, averages, or other statistics. </a:t>
            </a:r>
          </a:p>
          <a:p>
            <a:r>
              <a:rPr lang="en-US" dirty="0">
                <a:latin typeface="Arial" pitchFamily="34" charset="0"/>
                <a:cs typeface="Arial" pitchFamily="34" charset="0"/>
                <a:sym typeface="Wingdings" pitchFamily="2" charset="2"/>
              </a:rPr>
              <a:t> </a:t>
            </a:r>
            <a:r>
              <a:rPr lang="en-US" u="sng" dirty="0">
                <a:latin typeface="Arial" pitchFamily="34" charset="0"/>
                <a:cs typeface="Arial" pitchFamily="34" charset="0"/>
              </a:rPr>
              <a:t>Fixed responses speed answering and analysis</a:t>
            </a:r>
            <a:r>
              <a:rPr lang="en-US" b="1" dirty="0">
                <a:latin typeface="Arial" pitchFamily="34" charset="0"/>
                <a:cs typeface="Arial" pitchFamily="34" charset="0"/>
              </a:rPr>
              <a:t>. </a:t>
            </a:r>
            <a:r>
              <a:rPr lang="en-US" dirty="0">
                <a:latin typeface="Arial" pitchFamily="34" charset="0"/>
                <a:cs typeface="Arial" pitchFamily="34" charset="0"/>
              </a:rPr>
              <a:t>For example, a common approach is to have consumers indicate how much they agree or disagree with a statement on a survey. </a:t>
            </a:r>
          </a:p>
          <a:p>
            <a:endParaRPr lang="en-US" dirty="0">
              <a:latin typeface="Arial" pitchFamily="34" charset="0"/>
              <a:cs typeface="Arial" pitchFamily="34" charset="0"/>
            </a:endParaRPr>
          </a:p>
          <a:p>
            <a:r>
              <a:rPr lang="en-US" b="1" i="1" dirty="0">
                <a:latin typeface="Arial" pitchFamily="34" charset="0"/>
                <a:cs typeface="Times New Roman" pitchFamily="18" charset="0"/>
              </a:rPr>
              <a:t>Discussion Question: If you were trying to decide whether to execute a $30 million advertising campaign, would you rather base your decision on qualitative or quantitative research? Why?</a:t>
            </a:r>
          </a:p>
        </p:txBody>
      </p:sp>
      <p:sp>
        <p:nvSpPr>
          <p:cNvPr id="70660"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535516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522288" y="549275"/>
            <a:ext cx="3216275" cy="2413000"/>
          </a:xfrm>
          <a:ln/>
        </p:spPr>
      </p:sp>
      <p:sp>
        <p:nvSpPr>
          <p:cNvPr id="79876" name="Rectangle 3"/>
          <p:cNvSpPr>
            <a:spLocks noGrp="1" noChangeArrowheads="1"/>
          </p:cNvSpPr>
          <p:nvPr>
            <p:ph type="body" idx="1"/>
          </p:nvPr>
        </p:nvSpPr>
        <p:spPr>
          <a:xfrm>
            <a:off x="152400" y="3124200"/>
            <a:ext cx="6510337" cy="56594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E</a:t>
            </a:r>
          </a:p>
          <a:p>
            <a:r>
              <a:rPr lang="en-US" b="1" dirty="0">
                <a:latin typeface="Arial" pitchFamily="34" charset="0"/>
                <a:cs typeface="Arial" pitchFamily="34" charset="0"/>
              </a:rPr>
              <a:t>Feedback: </a:t>
            </a:r>
            <a:r>
              <a:rPr lang="en-US" dirty="0">
                <a:latin typeface="Arial" pitchFamily="34" charset="0"/>
                <a:cs typeface="Arial" pitchFamily="34" charset="0"/>
              </a:rPr>
              <a:t>Low response rate is a common problem in mail surveys. Response rates are likely to be even lower if people who receive the questionnaire are not interested in or knowledgeable about the questions. This research design is marked with at least two problems: (1) low response rate and (2) relevance of the population (if the CEOs don’t even attend the classes). The best answer selection is E because both A and B are problems.</a:t>
            </a:r>
          </a:p>
        </p:txBody>
      </p:sp>
    </p:spTree>
    <p:extLst>
      <p:ext uri="{BB962C8B-B14F-4D97-AF65-F5344CB8AC3E}">
        <p14:creationId xmlns:p14="http://schemas.microsoft.com/office/powerpoint/2010/main" val="2011509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7168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latin typeface="Arial" pitchFamily="34" charset="0"/>
                <a:cs typeface="Arial" pitchFamily="34" charset="0"/>
              </a:rPr>
              <a:t>There are several different types of surveys. The choice of the right survey depends on the research objectives and constraints such as time and money.</a:t>
            </a:r>
          </a:p>
          <a:p>
            <a:endParaRPr lang="en-US" dirty="0">
              <a:latin typeface="Arial" pitchFamily="34" charset="0"/>
              <a:cs typeface="Arial" pitchFamily="34" charset="0"/>
            </a:endParaRPr>
          </a:p>
          <a:p>
            <a:r>
              <a:rPr lang="en-US" b="1" dirty="0">
                <a:solidFill>
                  <a:srgbClr val="000000"/>
                </a:solidFill>
                <a:latin typeface="Arial" pitchFamily="34" charset="0"/>
                <a:cs typeface="Arial" pitchFamily="34" charset="0"/>
              </a:rPr>
              <a:t>Key Issues</a:t>
            </a: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Mail and online surveys are common and convenient</a:t>
            </a:r>
            <a:r>
              <a:rPr lang="en-US" dirty="0">
                <a:solidFill>
                  <a:srgbClr val="000000"/>
                </a:solidFill>
                <a:latin typeface="Arial" pitchFamily="34" charset="0"/>
                <a:cs typeface="Arial" pitchFamily="34" charset="0"/>
              </a:rPr>
              <a:t>. Advantages of these types of surveys include the ability to ask an extensive set of questions; convenience for the respondent; anonymity; and a greater willingness by the respondent to provide personal information. </a:t>
            </a:r>
          </a:p>
          <a:p>
            <a:pPr>
              <a:buFontTx/>
              <a:buChar char="•"/>
            </a:pPr>
            <a:r>
              <a:rPr lang="en-US" dirty="0">
                <a:solidFill>
                  <a:srgbClr val="000000"/>
                </a:solidFill>
                <a:latin typeface="Arial" pitchFamily="34" charset="0"/>
                <a:cs typeface="Arial" pitchFamily="34" charset="0"/>
              </a:rPr>
              <a:t> The main disadvantage is a low </a:t>
            </a:r>
            <a:r>
              <a:rPr lang="en-US" u="sng" dirty="0">
                <a:solidFill>
                  <a:srgbClr val="000000"/>
                </a:solidFill>
                <a:latin typeface="Arial" pitchFamily="34" charset="0"/>
                <a:cs typeface="Arial" pitchFamily="34" charset="0"/>
              </a:rPr>
              <a:t>response rate</a:t>
            </a:r>
            <a:r>
              <a:rPr lang="en-US" dirty="0">
                <a:solidFill>
                  <a:srgbClr val="000000"/>
                </a:solidFill>
                <a:latin typeface="Arial" pitchFamily="34" charset="0"/>
                <a:cs typeface="Arial" pitchFamily="34" charset="0"/>
              </a:rPr>
              <a:t>—the percentage of people contacted who complete the survey. It may also take a long time to get the results. Recently, more researchers have been delivering surveys faster online.</a:t>
            </a:r>
          </a:p>
          <a:p>
            <a:pPr>
              <a:buFontTx/>
              <a:buChar char="•"/>
            </a:pPr>
            <a:endParaRPr lang="en-US" dirty="0">
              <a:solidFill>
                <a:srgbClr val="000000"/>
              </a:solidFill>
              <a:latin typeface="Arial" pitchFamily="34" charset="0"/>
              <a:cs typeface="Arial" pitchFamily="34" charset="0"/>
            </a:endParaRPr>
          </a:p>
          <a:p>
            <a:r>
              <a:rPr lang="en-US" b="1" i="1" dirty="0">
                <a:solidFill>
                  <a:srgbClr val="000000"/>
                </a:solidFill>
                <a:latin typeface="Arial" pitchFamily="34" charset="0"/>
                <a:cs typeface="Arial" pitchFamily="34" charset="0"/>
              </a:rPr>
              <a:t>Discussion Question: How might online survey respondents be different than the population in general? What impact would these differences have on the results of a survey and the conclusions that a researcher might draw from it?</a:t>
            </a:r>
          </a:p>
          <a:p>
            <a:endParaRPr lang="en-US" i="1" dirty="0">
              <a:solidFill>
                <a:srgbClr val="000000"/>
              </a:solidFill>
              <a:latin typeface="Arial" pitchFamily="34" charset="0"/>
              <a:cs typeface="Arial" pitchFamily="34" charset="0"/>
            </a:endParaRP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Telephone surveys are fast and effective</a:t>
            </a:r>
            <a:r>
              <a:rPr lang="en-US" dirty="0">
                <a:solidFill>
                  <a:srgbClr val="000000"/>
                </a:solidFill>
                <a:latin typeface="Arial" pitchFamily="34" charset="0"/>
                <a:cs typeface="Arial" pitchFamily="34" charset="0"/>
              </a:rPr>
              <a:t>. Researchers can gather data more quickly and prepare it for analysis faster than with a mail survey, and there is an opportunity for researchers to probe respondents for details. However, telephone surveys are more costly and may inconvenience respondents.</a:t>
            </a:r>
          </a:p>
          <a:p>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Personal interview surveys can be in-depth</a:t>
            </a:r>
            <a:r>
              <a:rPr lang="en-US" dirty="0">
                <a:solidFill>
                  <a:srgbClr val="000000"/>
                </a:solidFill>
                <a:latin typeface="Arial" pitchFamily="34" charset="0"/>
                <a:cs typeface="Arial" pitchFamily="34" charset="0"/>
              </a:rPr>
              <a:t>, and give the interviewer the chance to explain complex issues. Interviewers must be well trained to avoid biasing the respondents’ answers. Consumer interviews are often done in shopping malls or retail stores, but interviews are even more expensive than telephone surveys.</a:t>
            </a:r>
          </a:p>
        </p:txBody>
      </p:sp>
      <p:sp>
        <p:nvSpPr>
          <p:cNvPr id="7168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2024097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727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latin typeface="Arial" pitchFamily="34" charset="0"/>
                <a:cs typeface="Arial" pitchFamily="34" charset="0"/>
                <a:sym typeface="Wingdings" pitchFamily="2" charset="2"/>
              </a:rPr>
              <a:t>Checking Your Knowledge</a:t>
            </a:r>
          </a:p>
          <a:p>
            <a:r>
              <a:rPr lang="en-US" b="1" dirty="0">
                <a:solidFill>
                  <a:srgbClr val="000000"/>
                </a:solidFill>
                <a:latin typeface="Arial" pitchFamily="34" charset="0"/>
                <a:cs typeface="Arial" pitchFamily="34" charset="0"/>
                <a:sym typeface="Wingdings" pitchFamily="2" charset="2"/>
              </a:rPr>
              <a:t>Answer: A</a:t>
            </a:r>
          </a:p>
          <a:p>
            <a:r>
              <a:rPr lang="en-US" b="1" dirty="0">
                <a:solidFill>
                  <a:srgbClr val="000000"/>
                </a:solidFill>
                <a:latin typeface="Arial" pitchFamily="34" charset="0"/>
                <a:cs typeface="Arial" pitchFamily="34" charset="0"/>
                <a:sym typeface="Wingdings" pitchFamily="2" charset="2"/>
              </a:rPr>
              <a:t>Feedback: </a:t>
            </a:r>
            <a:r>
              <a:rPr lang="en-US" dirty="0">
                <a:solidFill>
                  <a:srgbClr val="000000"/>
                </a:solidFill>
                <a:latin typeface="Arial" pitchFamily="34" charset="0"/>
                <a:cs typeface="Arial" pitchFamily="34" charset="0"/>
                <a:sym typeface="Wingdings" pitchFamily="2" charset="2"/>
              </a:rPr>
              <a:t>Mail surveys are particularly useful when you intend to contact a large number of consumers. In the above question, the researcher would like to contact 1,000 consumers and wants to gather personal and sensitive information. This is best handled through a mail questionnaire since it can be completed anonymously. The best answer selection is A.</a:t>
            </a:r>
            <a:endParaRPr lang="en-US" b="1" dirty="0">
              <a:solidFill>
                <a:srgbClr val="000000"/>
              </a:solidFill>
              <a:latin typeface="Arial" pitchFamily="34" charset="0"/>
              <a:cs typeface="Arial" pitchFamily="34" charset="0"/>
              <a:sym typeface="Wingdings" pitchFamily="2" charset="2"/>
            </a:endParaRPr>
          </a:p>
        </p:txBody>
      </p:sp>
    </p:spTree>
    <p:extLst>
      <p:ext uri="{BB962C8B-B14F-4D97-AF65-F5344CB8AC3E}">
        <p14:creationId xmlns:p14="http://schemas.microsoft.com/office/powerpoint/2010/main" val="1163236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r>
              <a:rPr lang="en-US" b="1" u="sng" dirty="0"/>
              <a:t>Text Content</a:t>
            </a:r>
            <a:r>
              <a:rPr lang="en-US" b="1" u="none" dirty="0"/>
              <a:t>: </a:t>
            </a:r>
            <a:r>
              <a:rPr lang="en-US" b="0" u="none" dirty="0"/>
              <a:t>See below.</a:t>
            </a:r>
          </a:p>
          <a:p>
            <a:endParaRPr lang="en-US" b="1" u="sng" dirty="0"/>
          </a:p>
          <a:p>
            <a:r>
              <a:rPr lang="en-US" b="1" u="sng" dirty="0"/>
              <a:t>Summary</a:t>
            </a:r>
            <a:r>
              <a:rPr lang="en-US" b="1" u="sng" baseline="0" dirty="0"/>
              <a:t> Section</a:t>
            </a:r>
          </a:p>
          <a:p>
            <a:r>
              <a:rPr lang="en-US" baseline="0" dirty="0"/>
              <a:t>There are several other options for market research, each with pluses and minuses.</a:t>
            </a:r>
          </a:p>
          <a:p>
            <a:endParaRPr lang="en-US" baseline="0" dirty="0"/>
          </a:p>
          <a:p>
            <a:pPr marL="171450" indent="-171450">
              <a:buFont typeface="Arial" pitchFamily="34" charset="0"/>
              <a:buChar char="•"/>
            </a:pPr>
            <a:r>
              <a:rPr lang="en-US" sz="1200" kern="1200" dirty="0">
                <a:solidFill>
                  <a:schemeClr val="tx1"/>
                </a:solidFill>
                <a:latin typeface="Arial" charset="0"/>
                <a:ea typeface="+mn-ea"/>
                <a:cs typeface="Arial" charset="0"/>
              </a:rPr>
              <a:t>A </a:t>
            </a:r>
            <a:r>
              <a:rPr lang="en-US" sz="1200" b="1" kern="1200" dirty="0">
                <a:solidFill>
                  <a:schemeClr val="tx1"/>
                </a:solidFill>
                <a:latin typeface="Arial" charset="0"/>
                <a:ea typeface="+mn-ea"/>
                <a:cs typeface="Arial" charset="0"/>
              </a:rPr>
              <a:t>market research online community (MROC)</a:t>
            </a:r>
            <a:r>
              <a:rPr lang="en-US" sz="1200" b="0" kern="1200" baseline="0" dirty="0">
                <a:solidFill>
                  <a:schemeClr val="tx1"/>
                </a:solidFill>
                <a:latin typeface="Arial" charset="0"/>
                <a:ea typeface="+mn-ea"/>
                <a:cs typeface="Arial" charset="0"/>
              </a:rPr>
              <a:t> is </a:t>
            </a:r>
            <a:r>
              <a:rPr lang="en-US" sz="1200" kern="1200" dirty="0">
                <a:solidFill>
                  <a:schemeClr val="tx1"/>
                </a:solidFill>
                <a:latin typeface="Arial" charset="0"/>
                <a:ea typeface="+mn-ea"/>
                <a:cs typeface="Arial" charset="0"/>
              </a:rPr>
              <a:t>recruited to fit a desired psychographic, lifestyle, or demographic profile and may be comprised of 50 to several hundred members. Members spend months, possibly years, online together brainstorming ideas and conversing with other customers and the firm’s marketing managers.</a:t>
            </a:r>
            <a:endParaRPr lang="en-US" sz="1200" b="0" kern="1200" dirty="0">
              <a:solidFill>
                <a:schemeClr val="tx1"/>
              </a:solidFill>
              <a:latin typeface="Arial" charset="0"/>
              <a:ea typeface="+mn-ea"/>
              <a:cs typeface="Arial" charset="0"/>
            </a:endParaRPr>
          </a:p>
          <a:p>
            <a:pPr marL="171450" indent="-171450">
              <a:buFont typeface="Wingdings"/>
              <a:buChar char="à"/>
            </a:pPr>
            <a:r>
              <a:rPr lang="en-US" sz="1200" kern="1200" dirty="0">
                <a:solidFill>
                  <a:schemeClr val="tx1"/>
                </a:solidFill>
                <a:latin typeface="Arial" charset="0"/>
                <a:ea typeface="+mn-ea"/>
                <a:cs typeface="Arial" charset="0"/>
              </a:rPr>
              <a:t>Questioning—whether qualitative or quantitative—has its limitations. Respondents sometimes give answers that they think the questioner wants to hear, or they may not accurately recall past events. </a:t>
            </a:r>
          </a:p>
          <a:p>
            <a:pPr marL="171450" indent="-171450">
              <a:buFont typeface="Wingdings"/>
              <a:buChar char="à"/>
            </a:pPr>
            <a:r>
              <a:rPr lang="en-US" sz="1200" kern="1200" dirty="0">
                <a:solidFill>
                  <a:schemeClr val="tx1"/>
                </a:solidFill>
                <a:latin typeface="Arial" charset="0"/>
                <a:ea typeface="+mn-ea"/>
                <a:cs typeface="Arial" charset="0"/>
              </a:rPr>
              <a:t>With the observation method, researchers try to see or record what the subject does without</a:t>
            </a:r>
            <a:r>
              <a:rPr lang="en-US" sz="1200" kern="1200" baseline="0" dirty="0">
                <a:solidFill>
                  <a:schemeClr val="tx1"/>
                </a:solidFill>
                <a:latin typeface="Arial" charset="0"/>
                <a:ea typeface="+mn-ea"/>
                <a:cs typeface="Arial" charset="0"/>
              </a:rPr>
              <a:t> </a:t>
            </a:r>
            <a:r>
              <a:rPr lang="en-US" sz="1200" i="0" kern="1200" dirty="0">
                <a:solidFill>
                  <a:schemeClr val="tx1"/>
                </a:solidFill>
                <a:latin typeface="Arial" charset="0"/>
                <a:ea typeface="+mn-ea"/>
                <a:cs typeface="Arial" charset="0"/>
              </a:rPr>
              <a:t>influencing</a:t>
            </a:r>
            <a:r>
              <a:rPr lang="en-US" sz="1200" i="1" kern="1200" dirty="0">
                <a:solidFill>
                  <a:schemeClr val="tx1"/>
                </a:solidFill>
                <a:latin typeface="Arial" charset="0"/>
                <a:ea typeface="+mn-ea"/>
                <a:cs typeface="Arial" charset="0"/>
              </a:rPr>
              <a:t> </a:t>
            </a:r>
            <a:r>
              <a:rPr lang="en-US" sz="1200" i="0" kern="1200" dirty="0">
                <a:solidFill>
                  <a:schemeClr val="tx1"/>
                </a:solidFill>
                <a:latin typeface="Arial" charset="0"/>
                <a:ea typeface="+mn-ea"/>
                <a:cs typeface="Arial" charset="0"/>
              </a:rPr>
              <a:t>the subject’s behavior.</a:t>
            </a:r>
          </a:p>
          <a:p>
            <a:pPr marL="171450" indent="-171450">
              <a:buFont typeface="Wingdings"/>
              <a:buChar char="à"/>
            </a:pPr>
            <a:r>
              <a:rPr lang="en-US" sz="1200" kern="1200" dirty="0">
                <a:solidFill>
                  <a:schemeClr val="tx1"/>
                </a:solidFill>
                <a:latin typeface="Arial" charset="0"/>
                <a:ea typeface="+mn-ea"/>
                <a:cs typeface="Arial" charset="0"/>
              </a:rPr>
              <a:t>Ethnographic research has its roots in anthropology, which studies different cultures by observing participants in their natural habitat:</a:t>
            </a:r>
            <a:r>
              <a:rPr lang="en-US" sz="1200" kern="1200" baseline="0" dirty="0">
                <a:solidFill>
                  <a:schemeClr val="tx1"/>
                </a:solidFill>
                <a:latin typeface="Arial" charset="0"/>
                <a:ea typeface="+mn-ea"/>
                <a:cs typeface="Arial" charset="0"/>
              </a:rPr>
              <a:t> in</a:t>
            </a:r>
            <a:r>
              <a:rPr lang="en-US" sz="1200" kern="1200" dirty="0">
                <a:solidFill>
                  <a:schemeClr val="tx1"/>
                </a:solidFill>
                <a:latin typeface="Arial" charset="0"/>
                <a:ea typeface="+mn-ea"/>
                <a:cs typeface="Arial" charset="0"/>
              </a:rPr>
              <a:t> their homes or at work. </a:t>
            </a:r>
          </a:p>
          <a:p>
            <a:pPr marL="171450" indent="-171450">
              <a:buFont typeface="Wingdings"/>
              <a:buChar char="à"/>
            </a:pPr>
            <a:endParaRPr lang="en-US" sz="1200" kern="1200" baseline="0" dirty="0">
              <a:solidFill>
                <a:schemeClr val="tx1"/>
              </a:solidFill>
              <a:latin typeface="Arial" charset="0"/>
              <a:ea typeface="+mn-ea"/>
              <a:cs typeface="Arial" charset="0"/>
            </a:endParaRPr>
          </a:p>
          <a:p>
            <a:pPr marL="171450" indent="-171450">
              <a:buFont typeface="Arial" panose="020B0604020202020204" pitchFamily="34" charset="0"/>
              <a:buChar char="•"/>
            </a:pPr>
            <a:r>
              <a:rPr lang="en-US" baseline="0" dirty="0"/>
              <a:t>For example, marketing managers for Heinz Ketchup knew they had an opportunity if they could make it easier to eat French fries while driving. To learn more, marketing managers sat behind a one-way mirror and watched consumers sitting in minivans put ketchup on fries, burgers, and chicken nuggets during a simulated driving experience. They saw some people tear the corners off packets with their teeth and others squirt ketchup in their mouth before adding fries. Insights from this research fueled development of Heinz “Dip and Squeeze” ketchup packets, which can be squeezed from one end like the traditional foil pouch or opened by peeling back the lid, for those who prefer dipping. Consumers like the new packaging and fast-food restaurants are selling more French fries out of the drive-through window.</a:t>
            </a:r>
          </a:p>
        </p:txBody>
      </p:sp>
      <p:sp>
        <p:nvSpPr>
          <p:cNvPr id="5"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666316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7373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b="1" dirty="0">
                <a:latin typeface="Arial" pitchFamily="34" charset="0"/>
                <a:cs typeface="Arial" pitchFamily="34" charset="0"/>
              </a:rPr>
              <a:t>Summary Overview</a:t>
            </a:r>
          </a:p>
          <a:p>
            <a:pPr>
              <a:lnSpc>
                <a:spcPct val="90000"/>
              </a:lnSpc>
              <a:defRPr/>
            </a:pPr>
            <a:r>
              <a:rPr lang="en-US" dirty="0">
                <a:solidFill>
                  <a:srgbClr val="000000"/>
                </a:solidFill>
                <a:latin typeface="Arial" pitchFamily="34" charset="0"/>
                <a:cs typeface="Arial" pitchFamily="34" charset="0"/>
              </a:rPr>
              <a:t>Observing is another way to collect primary data. It focuses on a well defined problem. </a:t>
            </a:r>
          </a:p>
          <a:p>
            <a:pPr>
              <a:lnSpc>
                <a:spcPct val="90000"/>
              </a:lnSpc>
              <a:defRPr/>
            </a:pPr>
            <a:r>
              <a:rPr lang="en-US" dirty="0">
                <a:solidFill>
                  <a:srgbClr val="000000"/>
                </a:solidFill>
                <a:latin typeface="Arial" pitchFamily="34" charset="0"/>
                <a:cs typeface="Arial" pitchFamily="34" charset="0"/>
              </a:rPr>
              <a:t>Sometimes the best way to observe a customer is for the marketing manager to </a:t>
            </a:r>
            <a:r>
              <a:rPr lang="en-US" i="1" dirty="0">
                <a:solidFill>
                  <a:srgbClr val="000000"/>
                </a:solidFill>
                <a:latin typeface="Arial" pitchFamily="34" charset="0"/>
                <a:cs typeface="Arial" pitchFamily="34" charset="0"/>
              </a:rPr>
              <a:t>become</a:t>
            </a:r>
            <a:r>
              <a:rPr lang="en-US" dirty="0">
                <a:solidFill>
                  <a:srgbClr val="000000"/>
                </a:solidFill>
                <a:latin typeface="Arial" pitchFamily="34" charset="0"/>
                <a:cs typeface="Arial" pitchFamily="34" charset="0"/>
              </a:rPr>
              <a:t> a customer.</a:t>
            </a:r>
          </a:p>
          <a:p>
            <a:pPr>
              <a:lnSpc>
                <a:spcPct val="90000"/>
              </a:lnSpc>
              <a:defRPr/>
            </a:pPr>
            <a:endParaRPr lang="en-US" dirty="0">
              <a:solidFill>
                <a:srgbClr val="000000"/>
              </a:solidFill>
              <a:latin typeface="Arial" pitchFamily="34" charset="0"/>
              <a:cs typeface="Arial" pitchFamily="34" charset="0"/>
            </a:endParaRPr>
          </a:p>
          <a:p>
            <a:pPr>
              <a:lnSpc>
                <a:spcPct val="90000"/>
              </a:lnSpc>
              <a:defRPr/>
            </a:pPr>
            <a:r>
              <a:rPr lang="en-US" b="1" dirty="0">
                <a:solidFill>
                  <a:srgbClr val="000000"/>
                </a:solidFill>
                <a:latin typeface="Arial" pitchFamily="34" charset="0"/>
                <a:cs typeface="Arial" pitchFamily="34" charset="0"/>
              </a:rPr>
              <a:t>Key Issues</a:t>
            </a:r>
          </a:p>
          <a:p>
            <a:pPr>
              <a:lnSpc>
                <a:spcPct val="90000"/>
              </a:lnSpc>
              <a:defRPr/>
            </a:pPr>
            <a:r>
              <a:rPr lang="en-US" dirty="0">
                <a:solidFill>
                  <a:srgbClr val="000000"/>
                </a:solidFill>
                <a:latin typeface="Arial" pitchFamily="34" charset="0"/>
                <a:cs typeface="Arial" pitchFamily="34" charset="0"/>
              </a:rPr>
              <a:t>In observation research, researchers try to see or record the behaviors of people. Most observation is done without the knowledge of the people being observed, because researchers do not want to influence the things people do. Observation can be done by humans or by machines.</a:t>
            </a:r>
          </a:p>
          <a:p>
            <a:pPr>
              <a:lnSpc>
                <a:spcPct val="90000"/>
              </a:lnSpc>
              <a:defRPr/>
            </a:pPr>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Observation methods are common in advertising research</a:t>
            </a:r>
            <a:r>
              <a:rPr lang="en-US" dirty="0">
                <a:solidFill>
                  <a:srgbClr val="000000"/>
                </a:solidFill>
                <a:latin typeface="Arial" pitchFamily="34" charset="0"/>
                <a:cs typeface="Arial" pitchFamily="34" charset="0"/>
              </a:rPr>
              <a:t>. </a:t>
            </a:r>
          </a:p>
          <a:p>
            <a:pPr lvl="1">
              <a:lnSpc>
                <a:spcPct val="90000"/>
              </a:lnSpc>
              <a:buFontTx/>
              <a:buChar char="•"/>
              <a:defRPr/>
            </a:pPr>
            <a:r>
              <a:rPr lang="en-US" dirty="0">
                <a:solidFill>
                  <a:srgbClr val="000000"/>
                </a:solidFill>
                <a:latin typeface="Arial" pitchFamily="34" charset="0"/>
                <a:cs typeface="Arial" pitchFamily="34" charset="0"/>
              </a:rPr>
              <a:t> Nielsen Media Research gathers data on television viewership by using “people meters” that record the channels watched by a selected sample of consumers. </a:t>
            </a:r>
          </a:p>
          <a:p>
            <a:pPr marL="171450" indent="-171450">
              <a:lnSpc>
                <a:spcPct val="90000"/>
              </a:lnSpc>
              <a:buFont typeface="Wingdings" pitchFamily="2" charset="2"/>
              <a:buChar char="à"/>
              <a:defRPr/>
            </a:pPr>
            <a:r>
              <a:rPr lang="en-US" u="sng" dirty="0">
                <a:solidFill>
                  <a:srgbClr val="000000"/>
                </a:solidFill>
                <a:latin typeface="Arial" pitchFamily="34" charset="0"/>
                <a:cs typeface="Arial" pitchFamily="34" charset="0"/>
              </a:rPr>
              <a:t>Website analysis</a:t>
            </a:r>
            <a:r>
              <a:rPr lang="en-US" dirty="0">
                <a:solidFill>
                  <a:srgbClr val="000000"/>
                </a:solidFill>
                <a:latin typeface="Arial" pitchFamily="34" charset="0"/>
                <a:cs typeface="Arial" pitchFamily="34" charset="0"/>
              </a:rPr>
              <a:t> software allows marketing managers to observe customer behavior at a firm’s website.  </a:t>
            </a:r>
          </a:p>
          <a:p>
            <a:pPr>
              <a:lnSpc>
                <a:spcPct val="90000"/>
              </a:lnSpc>
              <a:defRPr/>
            </a:pPr>
            <a:endParaRPr lang="en-US" dirty="0">
              <a:solidFill>
                <a:srgbClr val="000000"/>
              </a:solidFill>
              <a:latin typeface="Arial" pitchFamily="34" charset="0"/>
              <a:cs typeface="Arial" pitchFamily="34" charset="0"/>
            </a:endParaRPr>
          </a:p>
          <a:p>
            <a:pPr>
              <a:lnSpc>
                <a:spcPct val="90000"/>
              </a:lnSpc>
              <a:defRPr/>
            </a:pPr>
            <a:r>
              <a:rPr lang="en-US" b="1" i="1" dirty="0">
                <a:solidFill>
                  <a:srgbClr val="000000"/>
                </a:solidFill>
                <a:latin typeface="Arial" pitchFamily="34" charset="0"/>
                <a:cs typeface="Arial" pitchFamily="34" charset="0"/>
              </a:rPr>
              <a:t>Discussion Question: The data for developing TV ratings used to be collected exclusively via “diaries”—paper-and-pencil logs in which consumers recorded the programs they watched. Would you expect to see differences between what people recorded in a viewing diary compared to what a people meter might show? What types of differences?</a:t>
            </a:r>
          </a:p>
          <a:p>
            <a:pPr>
              <a:lnSpc>
                <a:spcPct val="90000"/>
              </a:lnSpc>
              <a:defRPr/>
            </a:pPr>
            <a:endParaRPr lang="en-US" i="1" dirty="0">
              <a:solidFill>
                <a:srgbClr val="000000"/>
              </a:solidFill>
              <a:latin typeface="Arial" pitchFamily="34" charset="0"/>
              <a:cs typeface="Arial" pitchFamily="34" charset="0"/>
            </a:endParaRPr>
          </a:p>
          <a:p>
            <a:pPr>
              <a:lnSpc>
                <a:spcPct val="90000"/>
              </a:lnSpc>
              <a:defRPr/>
            </a:pPr>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Checkout scanners “see” a lot</a:t>
            </a:r>
            <a:r>
              <a:rPr lang="en-US" dirty="0">
                <a:solidFill>
                  <a:srgbClr val="000000"/>
                </a:solidFill>
                <a:latin typeface="Arial" pitchFamily="34" charset="0"/>
                <a:cs typeface="Arial" pitchFamily="34" charset="0"/>
              </a:rPr>
              <a:t>, as well, when it comes to shopping behavior. </a:t>
            </a:r>
          </a:p>
          <a:p>
            <a:pPr lvl="1">
              <a:lnSpc>
                <a:spcPct val="90000"/>
              </a:lnSpc>
              <a:buFontTx/>
              <a:buChar char="•"/>
              <a:defRPr/>
            </a:pPr>
            <a:r>
              <a:rPr lang="en-US" dirty="0">
                <a:solidFill>
                  <a:srgbClr val="000000"/>
                </a:solidFill>
                <a:latin typeface="Arial" pitchFamily="34" charset="0"/>
                <a:cs typeface="Arial" pitchFamily="34" charset="0"/>
              </a:rPr>
              <a:t> This information helps retailers to manage their inventories and adjust their merchandise selections. </a:t>
            </a:r>
          </a:p>
          <a:p>
            <a:pPr lvl="1">
              <a:lnSpc>
                <a:spcPct val="90000"/>
              </a:lnSpc>
              <a:defRPr/>
            </a:pPr>
            <a:r>
              <a:rPr lang="en-US" b="1" dirty="0">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Consumer panels</a:t>
            </a:r>
            <a:r>
              <a:rPr lang="en-US" dirty="0">
                <a:solidFill>
                  <a:srgbClr val="000000"/>
                </a:solidFill>
                <a:latin typeface="Arial" pitchFamily="34" charset="0"/>
                <a:cs typeface="Arial" pitchFamily="34" charset="0"/>
              </a:rPr>
              <a:t> are groups of consumers who provide information to research firms on a continuing basis. </a:t>
            </a:r>
          </a:p>
          <a:p>
            <a:pPr lvl="1">
              <a:lnSpc>
                <a:spcPct val="90000"/>
              </a:lnSpc>
              <a:buFontTx/>
              <a:buChar char="•"/>
              <a:defRPr/>
            </a:pPr>
            <a:r>
              <a:rPr lang="en-US" dirty="0">
                <a:solidFill>
                  <a:srgbClr val="000000"/>
                </a:solidFill>
                <a:latin typeface="Arial" pitchFamily="34" charset="0"/>
                <a:cs typeface="Arial" pitchFamily="34" charset="0"/>
              </a:rPr>
              <a:t> This information is made available to clients for a fee.</a:t>
            </a:r>
          </a:p>
        </p:txBody>
      </p:sp>
      <p:sp>
        <p:nvSpPr>
          <p:cNvPr id="73732" name="Text Box 4"/>
          <p:cNvSpPr txBox="1">
            <a:spLocks noChangeArrowheads="1"/>
          </p:cNvSpPr>
          <p:nvPr/>
        </p:nvSpPr>
        <p:spPr bwMode="auto">
          <a:xfrm>
            <a:off x="4294188" y="395288"/>
            <a:ext cx="2360612"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4122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03238" y="539750"/>
            <a:ext cx="3162300" cy="2373313"/>
          </a:xfrm>
          <a:ln/>
        </p:spPr>
      </p:sp>
      <p:sp>
        <p:nvSpPr>
          <p:cNvPr id="74755"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sz="1100" b="1" dirty="0">
                <a:latin typeface="Arial" pitchFamily="34" charset="0"/>
                <a:cs typeface="Arial" pitchFamily="34" charset="0"/>
              </a:rPr>
              <a:t>Summary Overview</a:t>
            </a:r>
          </a:p>
          <a:p>
            <a:pPr>
              <a:lnSpc>
                <a:spcPct val="90000"/>
              </a:lnSpc>
              <a:defRPr/>
            </a:pPr>
            <a:r>
              <a:rPr lang="en-US" sz="1100" dirty="0">
                <a:latin typeface="Arial" pitchFamily="34" charset="0"/>
                <a:cs typeface="Arial" pitchFamily="34" charset="0"/>
              </a:rPr>
              <a:t>Questioning and observing might also be used in a different way by incorporating them into an </a:t>
            </a:r>
            <a:r>
              <a:rPr lang="en-US" sz="1100" u="sng" dirty="0">
                <a:latin typeface="Arial" pitchFamily="34" charset="0"/>
                <a:cs typeface="Arial" pitchFamily="34" charset="0"/>
              </a:rPr>
              <a:t>experimental method</a:t>
            </a:r>
            <a:r>
              <a:rPr lang="en-US" sz="1100" dirty="0">
                <a:latin typeface="Arial" pitchFamily="34" charset="0"/>
                <a:cs typeface="Arial" pitchFamily="34" charset="0"/>
              </a:rPr>
              <a:t>, in which researchers compare the responses of two or more groups that are similar, except on the characteristic being tested. </a:t>
            </a:r>
          </a:p>
          <a:p>
            <a:pPr>
              <a:lnSpc>
                <a:spcPct val="90000"/>
              </a:lnSpc>
              <a:defRPr/>
            </a:pPr>
            <a:endParaRPr lang="en-US" sz="1100" dirty="0">
              <a:latin typeface="Arial" pitchFamily="34" charset="0"/>
              <a:cs typeface="Arial" pitchFamily="34" charset="0"/>
            </a:endParaRPr>
          </a:p>
          <a:p>
            <a:pPr>
              <a:lnSpc>
                <a:spcPct val="90000"/>
              </a:lnSpc>
              <a:defRPr/>
            </a:pPr>
            <a:r>
              <a:rPr lang="en-US" sz="1100" b="1" dirty="0">
                <a:latin typeface="Arial" pitchFamily="34" charset="0"/>
                <a:cs typeface="Arial" pitchFamily="34" charset="0"/>
              </a:rPr>
              <a:t>Key Issues</a:t>
            </a:r>
          </a:p>
          <a:p>
            <a:pPr>
              <a:lnSpc>
                <a:spcPct val="90000"/>
              </a:lnSpc>
              <a:buFontTx/>
              <a:buChar char="•"/>
              <a:defRPr/>
            </a:pPr>
            <a:r>
              <a:rPr lang="en-US" sz="1100" b="1" dirty="0">
                <a:latin typeface="Arial" pitchFamily="34" charset="0"/>
                <a:cs typeface="Arial" pitchFamily="34" charset="0"/>
              </a:rPr>
              <a:t> </a:t>
            </a:r>
            <a:r>
              <a:rPr lang="en-US" sz="1100" dirty="0">
                <a:latin typeface="Arial" pitchFamily="34" charset="0"/>
                <a:cs typeface="Arial" pitchFamily="34" charset="0"/>
              </a:rPr>
              <a:t>Suppose a researcher wants to compare the effectiveness of two different versions of an ad. The effectiveness could be measured by the response of consumers to a question about their interest in the advertised product. </a:t>
            </a:r>
          </a:p>
          <a:p>
            <a:pPr lvl="1">
              <a:lnSpc>
                <a:spcPct val="90000"/>
              </a:lnSpc>
              <a:buFontTx/>
              <a:buNone/>
              <a:defRPr/>
            </a:pPr>
            <a:r>
              <a:rPr lang="en-US" sz="1100" b="1" dirty="0">
                <a:latin typeface="Arial" pitchFamily="34" charset="0"/>
                <a:cs typeface="Arial" pitchFamily="34" charset="0"/>
                <a:sym typeface="Wingdings" pitchFamily="2" charset="2"/>
              </a:rPr>
              <a:t></a:t>
            </a:r>
            <a:r>
              <a:rPr lang="en-US" sz="1100" dirty="0">
                <a:latin typeface="Arial" pitchFamily="34" charset="0"/>
                <a:cs typeface="Arial" pitchFamily="34" charset="0"/>
              </a:rPr>
              <a:t>In step 1: researchers select a representative group of consumers.</a:t>
            </a:r>
          </a:p>
          <a:p>
            <a:pPr lvl="1">
              <a:lnSpc>
                <a:spcPct val="90000"/>
              </a:lnSpc>
              <a:defRPr/>
            </a:pPr>
            <a:r>
              <a:rPr lang="en-US" sz="1100" b="1" dirty="0">
                <a:latin typeface="Arial" pitchFamily="34" charset="0"/>
                <a:cs typeface="Arial" pitchFamily="34" charset="0"/>
                <a:sym typeface="Wingdings" pitchFamily="2" charset="2"/>
              </a:rPr>
              <a:t> </a:t>
            </a:r>
            <a:r>
              <a:rPr lang="en-US" sz="1100" dirty="0">
                <a:latin typeface="Arial" pitchFamily="34" charset="0"/>
                <a:cs typeface="Arial" pitchFamily="34" charset="0"/>
              </a:rPr>
              <a:t>In step 2: researchers then randomly split the group in two, and each group sees a different ad.</a:t>
            </a:r>
          </a:p>
          <a:p>
            <a:pPr lvl="1">
              <a:lnSpc>
                <a:spcPct val="90000"/>
              </a:lnSpc>
              <a:defRPr/>
            </a:pPr>
            <a:r>
              <a:rPr lang="en-US" sz="1100" b="1" dirty="0">
                <a:latin typeface="Arial" pitchFamily="34" charset="0"/>
                <a:cs typeface="Arial" pitchFamily="34" charset="0"/>
                <a:sym typeface="Wingdings" pitchFamily="2" charset="2"/>
              </a:rPr>
              <a:t> </a:t>
            </a:r>
            <a:r>
              <a:rPr lang="en-US" sz="1100" dirty="0">
                <a:latin typeface="Arial" pitchFamily="34" charset="0"/>
                <a:cs typeface="Arial" pitchFamily="34" charset="0"/>
              </a:rPr>
              <a:t>In step 3: researchers ask consumers to rate their level of interest in the product advertised. So, let’s say the group viewing Ad #1 has an average interest in the product—after watching the ad—of 3.2 on a 5-point scale with 5 indicating very interested.</a:t>
            </a:r>
          </a:p>
          <a:p>
            <a:pPr marL="628650" lvl="1" indent="-171450">
              <a:lnSpc>
                <a:spcPct val="90000"/>
              </a:lnSpc>
              <a:buFont typeface="Wingdings" pitchFamily="2" charset="2"/>
              <a:buChar char="à"/>
              <a:defRPr/>
            </a:pPr>
            <a:r>
              <a:rPr lang="en-US" sz="1100" dirty="0">
                <a:latin typeface="Arial" pitchFamily="34" charset="0"/>
                <a:cs typeface="Arial" pitchFamily="34" charset="0"/>
                <a:sym typeface="Wingdings" pitchFamily="2" charset="2"/>
              </a:rPr>
              <a:t>And the people who saw Ad #2 had a more favorable impression.  This group rated their interest in the product as 4.6 on the 5-point scale. </a:t>
            </a:r>
          </a:p>
          <a:p>
            <a:pPr marL="628650" lvl="1" indent="-171450">
              <a:lnSpc>
                <a:spcPct val="90000"/>
              </a:lnSpc>
              <a:buFont typeface="Wingdings" pitchFamily="2" charset="2"/>
              <a:buChar char="à"/>
              <a:defRPr/>
            </a:pPr>
            <a:endParaRPr lang="en-US" sz="1100" dirty="0">
              <a:latin typeface="Arial" pitchFamily="34" charset="0"/>
              <a:cs typeface="Arial" pitchFamily="34" charset="0"/>
              <a:sym typeface="Wingdings" pitchFamily="2" charset="2"/>
            </a:endParaRPr>
          </a:p>
          <a:p>
            <a:pPr lvl="0">
              <a:lnSpc>
                <a:spcPct val="90000"/>
              </a:lnSpc>
              <a:defRPr/>
            </a:pPr>
            <a:r>
              <a:rPr lang="en-US" sz="1100" b="1" i="1" dirty="0">
                <a:latin typeface="Arial" pitchFamily="34" charset="0"/>
                <a:cs typeface="Arial" pitchFamily="34" charset="0"/>
              </a:rPr>
              <a:t>Discussion Question: What conclusions can be drawn from this research? </a:t>
            </a:r>
          </a:p>
          <a:p>
            <a:pPr lvl="0">
              <a:lnSpc>
                <a:spcPct val="90000"/>
              </a:lnSpc>
              <a:defRPr/>
            </a:pPr>
            <a:r>
              <a:rPr lang="en-US" sz="1100" b="1" i="1" dirty="0">
                <a:latin typeface="Arial" pitchFamily="34" charset="0"/>
                <a:cs typeface="Arial" pitchFamily="34" charset="0"/>
              </a:rPr>
              <a:t> </a:t>
            </a:r>
          </a:p>
          <a:p>
            <a:pPr lvl="1">
              <a:lnSpc>
                <a:spcPct val="90000"/>
              </a:lnSpc>
              <a:buFontTx/>
              <a:buChar char="•"/>
              <a:defRPr/>
            </a:pPr>
            <a:r>
              <a:rPr lang="en-US" sz="1100" dirty="0">
                <a:latin typeface="Arial" pitchFamily="34" charset="0"/>
                <a:cs typeface="Arial" pitchFamily="34" charset="0"/>
              </a:rPr>
              <a:t>The researchers conclude that the higher rated ad causes people to have greater interest in the product than does the lower rated ad.</a:t>
            </a:r>
          </a:p>
          <a:p>
            <a:pPr lvl="1">
              <a:lnSpc>
                <a:spcPct val="90000"/>
              </a:lnSpc>
              <a:buFontTx/>
              <a:buNone/>
              <a:defRPr/>
            </a:pPr>
            <a:endParaRPr lang="en-US" sz="1100" dirty="0">
              <a:latin typeface="Arial" pitchFamily="34" charset="0"/>
              <a:cs typeface="Arial" pitchFamily="34" charset="0"/>
            </a:endParaRPr>
          </a:p>
          <a:p>
            <a:pPr>
              <a:lnSpc>
                <a:spcPct val="90000"/>
              </a:lnSpc>
              <a:buFontTx/>
              <a:buChar char="•"/>
              <a:defRPr/>
            </a:pPr>
            <a:r>
              <a:rPr lang="en-US" sz="1100" dirty="0">
                <a:latin typeface="Arial" pitchFamily="34" charset="0"/>
                <a:cs typeface="Arial" pitchFamily="34" charset="0"/>
              </a:rPr>
              <a:t> Test marketing is another way to experiment. Researchers can select geographic areas in which they vary a product’s marketing mix in some way, and then they compare the results across the geographic areas. For example, a candy company might compare two different packages for a new candy bar. The company could introduce one package design in Syracuse, New York, and a second package design in Omaha, Nebraska—and then compare the sales in the two test markets.  </a:t>
            </a:r>
          </a:p>
          <a:p>
            <a:pPr>
              <a:lnSpc>
                <a:spcPct val="90000"/>
              </a:lnSpc>
              <a:buFontTx/>
              <a:buChar char="•"/>
              <a:defRPr/>
            </a:pPr>
            <a:r>
              <a:rPr lang="en-US" sz="1100" dirty="0">
                <a:latin typeface="Arial" pitchFamily="34" charset="0"/>
                <a:cs typeface="Arial" pitchFamily="34" charset="0"/>
              </a:rPr>
              <a:t> Syndicated research shares data collection costs.</a:t>
            </a:r>
          </a:p>
          <a:p>
            <a:pPr>
              <a:lnSpc>
                <a:spcPct val="90000"/>
              </a:lnSpc>
              <a:buFontTx/>
              <a:buChar char="•"/>
              <a:defRPr/>
            </a:pPr>
            <a:r>
              <a:rPr lang="en-US" sz="1100" dirty="0">
                <a:latin typeface="Arial" pitchFamily="34" charset="0"/>
                <a:cs typeface="Arial" pitchFamily="34" charset="0"/>
              </a:rPr>
              <a:t> A combination of research methods may be needed.</a:t>
            </a:r>
          </a:p>
          <a:p>
            <a:pPr>
              <a:lnSpc>
                <a:spcPct val="90000"/>
              </a:lnSpc>
              <a:buFontTx/>
              <a:buChar char="•"/>
              <a:defRPr/>
            </a:pPr>
            <a:r>
              <a:rPr lang="en-US" sz="1100" dirty="0">
                <a:latin typeface="Arial" pitchFamily="34" charset="0"/>
                <a:cs typeface="Arial" pitchFamily="34" charset="0"/>
              </a:rPr>
              <a:t> Understand the costs and benefits of research.</a:t>
            </a:r>
          </a:p>
        </p:txBody>
      </p:sp>
      <p:sp>
        <p:nvSpPr>
          <p:cNvPr id="74756"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524609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a:lnSpc>
                <a:spcPct val="90000"/>
              </a:lnSpc>
              <a:defRPr/>
            </a:pPr>
            <a:r>
              <a:rPr lang="en-US" sz="1100" b="1" dirty="0">
                <a:latin typeface="Arial" pitchFamily="34" charset="0"/>
                <a:cs typeface="Arial" pitchFamily="34" charset="0"/>
              </a:rPr>
              <a:t>Summary Overview</a:t>
            </a:r>
          </a:p>
          <a:p>
            <a:pPr>
              <a:lnSpc>
                <a:spcPct val="90000"/>
              </a:lnSpc>
              <a:defRPr/>
            </a:pPr>
            <a:r>
              <a:rPr lang="en-US" sz="1100" dirty="0">
                <a:latin typeface="Arial" pitchFamily="34" charset="0"/>
                <a:cs typeface="Arial" pitchFamily="34" charset="0"/>
              </a:rPr>
              <a:t>A/B testing</a:t>
            </a:r>
            <a:r>
              <a:rPr lang="en-US" sz="1100" baseline="0" dirty="0">
                <a:latin typeface="Arial" pitchFamily="34" charset="0"/>
                <a:cs typeface="Arial" pitchFamily="34" charset="0"/>
              </a:rPr>
              <a:t> provides marketing managers with insights. </a:t>
            </a:r>
            <a:endParaRPr lang="en-US" sz="1100" dirty="0">
              <a:latin typeface="Arial" pitchFamily="34" charset="0"/>
              <a:cs typeface="Arial" pitchFamily="34" charset="0"/>
            </a:endParaRPr>
          </a:p>
          <a:p>
            <a:pPr>
              <a:lnSpc>
                <a:spcPct val="90000"/>
              </a:lnSpc>
              <a:defRPr/>
            </a:pPr>
            <a:endParaRPr lang="en-US" sz="1100" dirty="0">
              <a:latin typeface="Arial" pitchFamily="34" charset="0"/>
              <a:cs typeface="Arial" pitchFamily="34" charset="0"/>
            </a:endParaRPr>
          </a:p>
          <a:p>
            <a:pPr>
              <a:lnSpc>
                <a:spcPct val="90000"/>
              </a:lnSpc>
              <a:defRPr/>
            </a:pPr>
            <a:r>
              <a:rPr lang="en-US" sz="1100" b="1" dirty="0">
                <a:latin typeface="Arial" pitchFamily="34" charset="0"/>
                <a:cs typeface="Arial" pitchFamily="34" charset="0"/>
              </a:rPr>
              <a:t>Key Issues</a:t>
            </a:r>
          </a:p>
          <a:p>
            <a:pPr>
              <a:lnSpc>
                <a:spcPct val="90000"/>
              </a:lnSpc>
              <a:defRPr/>
            </a:pPr>
            <a:endParaRPr lang="en-US" sz="1100" b="1" i="1" dirty="0">
              <a:latin typeface="Arial" pitchFamily="34" charset="0"/>
              <a:cs typeface="Arial" pitchFamily="34" charset="0"/>
            </a:endParaRPr>
          </a:p>
          <a:p>
            <a:pPr>
              <a:lnSpc>
                <a:spcPct val="90000"/>
              </a:lnSpc>
              <a:defRPr/>
            </a:pPr>
            <a:r>
              <a:rPr lang="en-US" sz="1100" b="1" i="1" dirty="0">
                <a:latin typeface="Arial" pitchFamily="34" charset="0"/>
                <a:cs typeface="Arial" pitchFamily="34" charset="0"/>
              </a:rPr>
              <a:t>When Electronic</a:t>
            </a:r>
            <a:r>
              <a:rPr lang="en-US" sz="1100" b="1" i="1" baseline="0" dirty="0">
                <a:latin typeface="Arial" pitchFamily="34" charset="0"/>
                <a:cs typeface="Arial" pitchFamily="34" charset="0"/>
              </a:rPr>
              <a:t> Arts launched SimCity 5, it wanted to maximize revenue. </a:t>
            </a:r>
            <a:endParaRPr lang="en-US" sz="1100" b="1" i="1" dirty="0">
              <a:latin typeface="Arial" pitchFamily="34" charset="0"/>
              <a:cs typeface="Arial" pitchFamily="34" charset="0"/>
            </a:endParaRPr>
          </a:p>
          <a:p>
            <a:pPr>
              <a:lnSpc>
                <a:spcPct val="90000"/>
              </a:lnSpc>
              <a:defRPr/>
            </a:pPr>
            <a:endParaRPr lang="en-US" sz="1100" b="1" i="1" dirty="0">
              <a:latin typeface="Arial" pitchFamily="34" charset="0"/>
              <a:cs typeface="Arial" pitchFamily="34" charset="0"/>
            </a:endParaRPr>
          </a:p>
          <a:p>
            <a:pPr>
              <a:lnSpc>
                <a:spcPct val="90000"/>
              </a:lnSpc>
              <a:defRPr/>
            </a:pPr>
            <a:r>
              <a:rPr lang="en-US" sz="1100" b="1" i="1" dirty="0">
                <a:latin typeface="Arial" pitchFamily="34" charset="0"/>
                <a:cs typeface="Arial" pitchFamily="34" charset="0"/>
              </a:rPr>
              <a:t>Discussion Question: Which</a:t>
            </a:r>
            <a:r>
              <a:rPr lang="en-US" sz="1100" b="1" i="1" baseline="0" dirty="0">
                <a:latin typeface="Arial" pitchFamily="34" charset="0"/>
                <a:cs typeface="Arial" pitchFamily="34" charset="0"/>
              </a:rPr>
              <a:t> web page do you think generated more game sales</a:t>
            </a:r>
            <a:r>
              <a:rPr lang="en-US" sz="1100" b="1" i="1" dirty="0">
                <a:latin typeface="Arial" pitchFamily="34" charset="0"/>
                <a:cs typeface="Arial" pitchFamily="34" charset="0"/>
              </a:rPr>
              <a:t>? </a:t>
            </a:r>
          </a:p>
          <a:p>
            <a:pPr>
              <a:lnSpc>
                <a:spcPct val="90000"/>
              </a:lnSpc>
              <a:buFontTx/>
              <a:buChar char="•"/>
              <a:defRPr/>
            </a:pPr>
            <a:endParaRPr lang="en-US" sz="1100" b="1" dirty="0">
              <a:latin typeface="Arial" pitchFamily="34" charset="0"/>
              <a:cs typeface="Arial" pitchFamily="34" charset="0"/>
            </a:endParaRPr>
          </a:p>
          <a:p>
            <a:pPr>
              <a:lnSpc>
                <a:spcPct val="90000"/>
              </a:lnSpc>
              <a:buFontTx/>
              <a:buChar char="•"/>
              <a:defRPr/>
            </a:pPr>
            <a:r>
              <a:rPr lang="en-US" sz="1100" b="1" dirty="0">
                <a:latin typeface="Arial" pitchFamily="34" charset="0"/>
                <a:cs typeface="Arial" pitchFamily="34" charset="0"/>
              </a:rPr>
              <a:t> </a:t>
            </a:r>
            <a:r>
              <a:rPr lang="en-US" sz="1100" dirty="0">
                <a:latin typeface="Arial" pitchFamily="34" charset="0"/>
                <a:cs typeface="Arial" pitchFamily="34" charset="0"/>
              </a:rPr>
              <a:t>When Electronic Arts pre-</a:t>
            </a:r>
            <a:r>
              <a:rPr lang="en-US" sz="1100" dirty="0" err="1">
                <a:latin typeface="Arial" pitchFamily="34" charset="0"/>
                <a:cs typeface="Arial" pitchFamily="34" charset="0"/>
              </a:rPr>
              <a:t>laucned</a:t>
            </a:r>
            <a:r>
              <a:rPr lang="en-US" sz="1100" baseline="0" dirty="0">
                <a:latin typeface="Arial" pitchFamily="34" charset="0"/>
                <a:cs typeface="Arial" pitchFamily="34" charset="0"/>
              </a:rPr>
              <a:t> SimCity 5, it used the special offer listed in Version A. But sales were not meeting expectations. So EA tested some variations, including version B which removed the special price promotion. Surprisingly, version B generated 43% more game purchases. While sales promotion often drives sales </a:t>
            </a:r>
            <a:r>
              <a:rPr lang="mr-IN" sz="1100" baseline="0" dirty="0">
                <a:latin typeface="Arial" pitchFamily="34" charset="0"/>
                <a:cs typeface="Arial" pitchFamily="34" charset="0"/>
              </a:rPr>
              <a:t>–</a:t>
            </a:r>
            <a:r>
              <a:rPr lang="en-US" sz="1100" baseline="0" dirty="0">
                <a:latin typeface="Arial" pitchFamily="34" charset="0"/>
                <a:cs typeface="Arial" pitchFamily="34" charset="0"/>
              </a:rPr>
              <a:t> in this case, at launch, customers just wanted to guy the game and needed no extra incentive to do it. In fact, the promotion may have distracted customers from their primary goal </a:t>
            </a:r>
            <a:r>
              <a:rPr lang="mr-IN" sz="1100" baseline="0" dirty="0">
                <a:latin typeface="Arial" pitchFamily="34" charset="0"/>
                <a:cs typeface="Arial" pitchFamily="34" charset="0"/>
              </a:rPr>
              <a:t>–</a:t>
            </a:r>
            <a:r>
              <a:rPr lang="en-US" sz="1100" baseline="0" dirty="0">
                <a:latin typeface="Arial" pitchFamily="34" charset="0"/>
                <a:cs typeface="Arial" pitchFamily="34" charset="0"/>
              </a:rPr>
              <a:t> upgrading to the new version of the game. (for more details see https://</a:t>
            </a:r>
            <a:r>
              <a:rPr lang="en-US" sz="1100" baseline="0" dirty="0" err="1">
                <a:latin typeface="Arial" pitchFamily="34" charset="0"/>
                <a:cs typeface="Arial" pitchFamily="34" charset="0"/>
              </a:rPr>
              <a:t>blog.hubspot.com</a:t>
            </a:r>
            <a:r>
              <a:rPr lang="en-US" sz="1100" baseline="0" dirty="0">
                <a:latin typeface="Arial" pitchFamily="34" charset="0"/>
                <a:cs typeface="Arial" pitchFamily="34" charset="0"/>
              </a:rPr>
              <a:t>/marketing/a-b-testing-experiments-examples) </a:t>
            </a:r>
            <a:endParaRPr lang="en-US" sz="1100" dirty="0">
              <a:latin typeface="Arial" pitchFamily="34" charset="0"/>
              <a:cs typeface="Arial" pitchFamily="34" charset="0"/>
              <a:sym typeface="Wingdings" pitchFamily="2" charset="2"/>
            </a:endParaRPr>
          </a:p>
          <a:p>
            <a:pPr lvl="0">
              <a:lnSpc>
                <a:spcPct val="90000"/>
              </a:lnSpc>
              <a:defRPr/>
            </a:pPr>
            <a:r>
              <a:rPr lang="en-US" sz="1100" b="1" i="1" dirty="0">
                <a:latin typeface="Arial" pitchFamily="34" charset="0"/>
                <a:cs typeface="Arial" pitchFamily="34" charset="0"/>
              </a:rPr>
              <a:t> </a:t>
            </a:r>
          </a:p>
          <a:p>
            <a:endParaRPr lang="en-US" dirty="0"/>
          </a:p>
        </p:txBody>
      </p:sp>
    </p:spTree>
    <p:extLst>
      <p:ext uri="{BB962C8B-B14F-4D97-AF65-F5344CB8AC3E}">
        <p14:creationId xmlns:p14="http://schemas.microsoft.com/office/powerpoint/2010/main" val="1631205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03238" y="539750"/>
            <a:ext cx="3162300" cy="2373313"/>
          </a:xfrm>
          <a:ln/>
        </p:spPr>
      </p:sp>
      <p:sp>
        <p:nvSpPr>
          <p:cNvPr id="7782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latin typeface="Arial" pitchFamily="34" charset="0"/>
                <a:cs typeface="Arial" pitchFamily="34" charset="0"/>
              </a:rPr>
              <a:t>Summary Overview</a:t>
            </a:r>
          </a:p>
          <a:p>
            <a:r>
              <a:rPr lang="en-US" sz="1000" b="1" dirty="0">
                <a:solidFill>
                  <a:srgbClr val="000000"/>
                </a:solidFill>
                <a:latin typeface="Arial" pitchFamily="34" charset="0"/>
                <a:cs typeface="Arial" pitchFamily="34" charset="0"/>
              </a:rPr>
              <a:t>Statistical packages </a:t>
            </a:r>
            <a:r>
              <a:rPr lang="en-US" sz="1000" dirty="0">
                <a:solidFill>
                  <a:srgbClr val="000000"/>
                </a:solidFill>
                <a:latin typeface="Arial" pitchFamily="34" charset="0"/>
                <a:cs typeface="Arial" pitchFamily="34" charset="0"/>
              </a:rPr>
              <a:t>(</a:t>
            </a:r>
            <a:r>
              <a:rPr lang="en-US" sz="1000" b="0" dirty="0">
                <a:solidFill>
                  <a:srgbClr val="000000"/>
                </a:solidFill>
                <a:latin typeface="Arial" pitchFamily="34" charset="0"/>
                <a:cs typeface="Arial" pitchFamily="34" charset="0"/>
              </a:rPr>
              <a:t>easy-to-use computer programs that analyze data) have made interpreting data easier. </a:t>
            </a:r>
            <a:r>
              <a:rPr lang="en-US" sz="1000" b="0" i="0" u="sng" strike="noStrike" kern="1200" baseline="0" dirty="0">
                <a:solidFill>
                  <a:schemeClr val="tx1"/>
                </a:solidFill>
              </a:rPr>
              <a:t>Cross-tabulation is one of the most frequently used approaches for analyzing and interpreting marketing research data</a:t>
            </a:r>
            <a:r>
              <a:rPr lang="en-US" sz="1000" b="0" i="0" u="none" strike="noStrike" kern="1200" baseline="0" dirty="0">
                <a:solidFill>
                  <a:schemeClr val="tx1"/>
                </a:solidFill>
              </a:rPr>
              <a:t>.</a:t>
            </a:r>
          </a:p>
          <a:p>
            <a:endParaRPr lang="en-US" sz="1000" b="0" dirty="0">
              <a:solidFill>
                <a:srgbClr val="000000"/>
              </a:solidFill>
              <a:latin typeface="Arial" pitchFamily="34" charset="0"/>
              <a:cs typeface="Arial" pitchFamily="34" charset="0"/>
            </a:endParaRPr>
          </a:p>
          <a:p>
            <a:r>
              <a:rPr lang="en-US" sz="1000" dirty="0">
                <a:solidFill>
                  <a:srgbClr val="000000"/>
                </a:solidFill>
                <a:latin typeface="Arial" pitchFamily="34" charset="0"/>
                <a:cs typeface="Arial" pitchFamily="34" charset="0"/>
              </a:rPr>
              <a:t>Certain basic issues are critical in assessing the quality of a research project. </a:t>
            </a:r>
          </a:p>
          <a:p>
            <a:endParaRPr lang="en-US" sz="1000" b="1" dirty="0">
              <a:solidFill>
                <a:srgbClr val="000000"/>
              </a:solidFill>
              <a:latin typeface="Arial" pitchFamily="34" charset="0"/>
              <a:cs typeface="Arial" pitchFamily="34" charset="0"/>
            </a:endParaRPr>
          </a:p>
          <a:p>
            <a:r>
              <a:rPr lang="en-US" sz="1000" b="1" dirty="0">
                <a:solidFill>
                  <a:srgbClr val="000000"/>
                </a:solidFill>
                <a:latin typeface="Arial" pitchFamily="34" charset="0"/>
                <a:cs typeface="Arial" pitchFamily="34" charset="0"/>
              </a:rPr>
              <a:t>Key Issues</a:t>
            </a:r>
          </a:p>
          <a:p>
            <a:pPr>
              <a:buFontTx/>
              <a:buChar char="•"/>
            </a:pPr>
            <a:r>
              <a:rPr lang="en-US" sz="1000" b="1" dirty="0">
                <a:solidFill>
                  <a:srgbClr val="000000"/>
                </a:solidFill>
                <a:latin typeface="Arial" pitchFamily="34" charset="0"/>
                <a:cs typeface="Arial" pitchFamily="34" charset="0"/>
              </a:rPr>
              <a:t> </a:t>
            </a:r>
            <a:r>
              <a:rPr lang="en-US" sz="1000" dirty="0">
                <a:solidFill>
                  <a:srgbClr val="000000"/>
                </a:solidFill>
                <a:latin typeface="Arial" pitchFamily="34" charset="0"/>
                <a:cs typeface="Arial" pitchFamily="34" charset="0"/>
              </a:rPr>
              <a:t>The first question a marketing researcher must answer is, “</a:t>
            </a:r>
            <a:r>
              <a:rPr lang="en-US" sz="1000" u="sng" dirty="0">
                <a:solidFill>
                  <a:srgbClr val="000000"/>
                </a:solidFill>
                <a:latin typeface="Arial" pitchFamily="34" charset="0"/>
                <a:cs typeface="Arial" pitchFamily="34" charset="0"/>
              </a:rPr>
              <a:t>Is your sample truly representative</a:t>
            </a:r>
            <a:r>
              <a:rPr lang="en-US" sz="1000" dirty="0">
                <a:solidFill>
                  <a:srgbClr val="000000"/>
                </a:solidFill>
                <a:latin typeface="Arial" pitchFamily="34" charset="0"/>
                <a:cs typeface="Arial" pitchFamily="34" charset="0"/>
              </a:rPr>
              <a:t> of the population?” </a:t>
            </a:r>
          </a:p>
          <a:p>
            <a:pPr lvl="1">
              <a:buFontTx/>
              <a:buChar char="•"/>
            </a:pPr>
            <a:r>
              <a:rPr lang="en-US" sz="1000" u="sng" dirty="0">
                <a:solidFill>
                  <a:srgbClr val="000000"/>
                </a:solidFill>
                <a:latin typeface="Arial" pitchFamily="34" charset="0"/>
                <a:cs typeface="Arial" pitchFamily="34" charset="0"/>
              </a:rPr>
              <a:t> Population</a:t>
            </a:r>
            <a:r>
              <a:rPr lang="en-US" sz="1000" dirty="0">
                <a:solidFill>
                  <a:srgbClr val="000000"/>
                </a:solidFill>
                <a:latin typeface="Arial" pitchFamily="34" charset="0"/>
                <a:cs typeface="Arial" pitchFamily="34" charset="0"/>
              </a:rPr>
              <a:t>: the total group of interest to the researcher or marketing manager</a:t>
            </a:r>
          </a:p>
          <a:p>
            <a:pPr lvl="1"/>
            <a:r>
              <a:rPr lang="en-US" sz="1000" b="1" dirty="0">
                <a:latin typeface="Arial" pitchFamily="34" charset="0"/>
                <a:cs typeface="Arial" pitchFamily="34" charset="0"/>
                <a:sym typeface="Wingdings" pitchFamily="2" charset="2"/>
              </a:rPr>
              <a:t> </a:t>
            </a:r>
            <a:r>
              <a:rPr lang="en-US" sz="1000" u="sng" dirty="0">
                <a:solidFill>
                  <a:srgbClr val="000000"/>
                </a:solidFill>
                <a:latin typeface="Arial" pitchFamily="34" charset="0"/>
                <a:cs typeface="Arial" pitchFamily="34" charset="0"/>
              </a:rPr>
              <a:t>Sample</a:t>
            </a:r>
            <a:r>
              <a:rPr lang="en-US" sz="1000" dirty="0">
                <a:solidFill>
                  <a:srgbClr val="000000"/>
                </a:solidFill>
                <a:latin typeface="Arial" pitchFamily="34" charset="0"/>
                <a:cs typeface="Arial" pitchFamily="34" charset="0"/>
              </a:rPr>
              <a:t>: a smaller group selected to represent the population</a:t>
            </a:r>
          </a:p>
          <a:p>
            <a:pPr lvl="1">
              <a:buFontTx/>
              <a:buChar char="•"/>
            </a:pPr>
            <a:r>
              <a:rPr lang="en-US" sz="1000" dirty="0">
                <a:solidFill>
                  <a:srgbClr val="000000"/>
                </a:solidFill>
                <a:latin typeface="Arial" pitchFamily="34" charset="0"/>
                <a:cs typeface="Arial" pitchFamily="34" charset="0"/>
              </a:rPr>
              <a:t> The key here is to ensure that the sample selected represents the larger population. </a:t>
            </a:r>
          </a:p>
          <a:p>
            <a:pPr lvl="1">
              <a:buFontTx/>
              <a:buChar char="•"/>
            </a:pPr>
            <a:endParaRPr lang="en-US" sz="1000" dirty="0">
              <a:solidFill>
                <a:srgbClr val="000000"/>
              </a:solidFill>
              <a:latin typeface="Arial" pitchFamily="34" charset="0"/>
              <a:cs typeface="Arial" pitchFamily="34" charset="0"/>
            </a:endParaRPr>
          </a:p>
          <a:p>
            <a:r>
              <a:rPr lang="en-US" sz="1000" b="1" i="1" dirty="0">
                <a:solidFill>
                  <a:srgbClr val="000000"/>
                </a:solidFill>
                <a:latin typeface="Arial" pitchFamily="34" charset="0"/>
                <a:cs typeface="Arial" pitchFamily="34" charset="0"/>
              </a:rPr>
              <a:t>Discussion Question: Is a metropolitan area’s telephone directory a complete list of that area’s population? Why or why not? What implications are there for researchers who want to select samples of consumers from the telephone book? </a:t>
            </a:r>
            <a:endParaRPr lang="en-US" sz="1000" i="1" dirty="0">
              <a:solidFill>
                <a:srgbClr val="000000"/>
              </a:solidFill>
              <a:latin typeface="Arial" pitchFamily="34" charset="0"/>
              <a:cs typeface="Arial" pitchFamily="34" charset="0"/>
            </a:endParaRPr>
          </a:p>
          <a:p>
            <a:pPr>
              <a:buFontTx/>
              <a:buChar char="•"/>
            </a:pPr>
            <a:r>
              <a:rPr lang="en-US" sz="1000" i="1" dirty="0">
                <a:solidFill>
                  <a:srgbClr val="000000"/>
                </a:solidFill>
                <a:latin typeface="Arial" pitchFamily="34" charset="0"/>
                <a:cs typeface="Arial" pitchFamily="34" charset="0"/>
              </a:rPr>
              <a:t> </a:t>
            </a:r>
            <a:r>
              <a:rPr lang="en-US" sz="1000" dirty="0">
                <a:solidFill>
                  <a:srgbClr val="000000"/>
                </a:solidFill>
                <a:latin typeface="Arial" pitchFamily="34" charset="0"/>
                <a:cs typeface="Arial" pitchFamily="34" charset="0"/>
              </a:rPr>
              <a:t>Chatter on the Internet—not representative but can be useful.</a:t>
            </a:r>
          </a:p>
          <a:p>
            <a:pPr>
              <a:buFontTx/>
              <a:buChar char="•"/>
            </a:pPr>
            <a:endParaRPr lang="en-US" sz="1000" dirty="0">
              <a:solidFill>
                <a:srgbClr val="000000"/>
              </a:solidFill>
              <a:latin typeface="Arial" pitchFamily="34" charset="0"/>
              <a:cs typeface="Arial" pitchFamily="34" charset="0"/>
            </a:endParaRPr>
          </a:p>
          <a:p>
            <a:r>
              <a:rPr lang="en-US" sz="1000" dirty="0">
                <a:latin typeface="Arial" pitchFamily="34" charset="0"/>
                <a:cs typeface="Arial" pitchFamily="34" charset="0"/>
                <a:sym typeface="Wingdings" pitchFamily="2" charset="2"/>
              </a:rPr>
              <a:t> </a:t>
            </a:r>
            <a:r>
              <a:rPr lang="en-US" sz="1000" u="sng" dirty="0">
                <a:solidFill>
                  <a:srgbClr val="000000"/>
                </a:solidFill>
                <a:latin typeface="Arial" pitchFamily="34" charset="0"/>
                <a:cs typeface="Arial" pitchFamily="34" charset="0"/>
              </a:rPr>
              <a:t>Research results are not exact</a:t>
            </a:r>
            <a:r>
              <a:rPr lang="en-US" sz="1000" dirty="0">
                <a:solidFill>
                  <a:srgbClr val="000000"/>
                </a:solidFill>
                <a:latin typeface="Arial" pitchFamily="34" charset="0"/>
                <a:cs typeface="Arial" pitchFamily="34" charset="0"/>
              </a:rPr>
              <a:t>. </a:t>
            </a:r>
          </a:p>
          <a:p>
            <a:pPr lvl="1">
              <a:buFontTx/>
              <a:buChar char="•"/>
            </a:pPr>
            <a:r>
              <a:rPr lang="en-US" sz="1000" u="sng" dirty="0">
                <a:solidFill>
                  <a:srgbClr val="000000"/>
                </a:solidFill>
                <a:latin typeface="Arial" pitchFamily="34" charset="0"/>
                <a:cs typeface="Arial" pitchFamily="34" charset="0"/>
                <a:sym typeface="Wingdings" pitchFamily="2" charset="2"/>
              </a:rPr>
              <a:t> </a:t>
            </a:r>
            <a:r>
              <a:rPr lang="en-US" sz="1000" u="sng" dirty="0">
                <a:solidFill>
                  <a:srgbClr val="000000"/>
                </a:solidFill>
                <a:latin typeface="Arial" pitchFamily="34" charset="0"/>
                <a:cs typeface="Arial" pitchFamily="34" charset="0"/>
              </a:rPr>
              <a:t>Confidence interval</a:t>
            </a:r>
            <a:r>
              <a:rPr lang="en-US" sz="1000" dirty="0">
                <a:solidFill>
                  <a:srgbClr val="000000"/>
                </a:solidFill>
                <a:latin typeface="Arial" pitchFamily="34" charset="0"/>
                <a:cs typeface="Arial" pitchFamily="34" charset="0"/>
              </a:rPr>
              <a:t>: the range on either side of an estimate that is likely to contain the true population value.</a:t>
            </a:r>
          </a:p>
          <a:p>
            <a:r>
              <a:rPr lang="en-US" sz="1000" dirty="0">
                <a:latin typeface="Arial" pitchFamily="34" charset="0"/>
                <a:cs typeface="Arial" pitchFamily="34" charset="0"/>
                <a:sym typeface="Wingdings" pitchFamily="2" charset="2"/>
              </a:rPr>
              <a:t> </a:t>
            </a:r>
            <a:r>
              <a:rPr lang="en-US" sz="1000" u="sng" dirty="0">
                <a:solidFill>
                  <a:srgbClr val="000000"/>
                </a:solidFill>
                <a:latin typeface="Arial" pitchFamily="34" charset="0"/>
                <a:cs typeface="Arial" pitchFamily="34" charset="0"/>
              </a:rPr>
              <a:t>Validity problems can destroy research</a:t>
            </a:r>
            <a:r>
              <a:rPr lang="en-US" sz="1000" dirty="0">
                <a:solidFill>
                  <a:srgbClr val="000000"/>
                </a:solidFill>
                <a:latin typeface="Arial" pitchFamily="34" charset="0"/>
                <a:cs typeface="Arial" pitchFamily="34" charset="0"/>
              </a:rPr>
              <a:t>. </a:t>
            </a:r>
          </a:p>
          <a:p>
            <a:pPr lvl="1">
              <a:buFontTx/>
              <a:buChar char="•"/>
            </a:pPr>
            <a:r>
              <a:rPr lang="en-US" sz="1000" u="sng" dirty="0">
                <a:solidFill>
                  <a:srgbClr val="000000"/>
                </a:solidFill>
                <a:latin typeface="Arial" pitchFamily="34" charset="0"/>
                <a:cs typeface="Arial" pitchFamily="34" charset="0"/>
                <a:sym typeface="Wingdings" pitchFamily="2" charset="2"/>
              </a:rPr>
              <a:t> </a:t>
            </a:r>
            <a:r>
              <a:rPr lang="en-US" sz="1000" u="sng" dirty="0">
                <a:solidFill>
                  <a:srgbClr val="000000"/>
                </a:solidFill>
                <a:latin typeface="Arial" pitchFamily="34" charset="0"/>
                <a:cs typeface="Arial" pitchFamily="34" charset="0"/>
              </a:rPr>
              <a:t>Validity</a:t>
            </a:r>
            <a:r>
              <a:rPr lang="en-US" sz="1000" dirty="0">
                <a:solidFill>
                  <a:srgbClr val="000000"/>
                </a:solidFill>
                <a:latin typeface="Arial" pitchFamily="34" charset="0"/>
                <a:cs typeface="Arial" pitchFamily="34" charset="0"/>
              </a:rPr>
              <a:t>: the extent to which data measures what it is intended to measure. </a:t>
            </a:r>
          </a:p>
          <a:p>
            <a:pPr>
              <a:buFontTx/>
              <a:buChar char="•"/>
            </a:pPr>
            <a:r>
              <a:rPr lang="en-US" sz="1000" u="sng" dirty="0">
                <a:solidFill>
                  <a:srgbClr val="000000"/>
                </a:solidFill>
                <a:latin typeface="Arial" pitchFamily="34" charset="0"/>
                <a:cs typeface="Arial" pitchFamily="34" charset="0"/>
              </a:rPr>
              <a:t> Poor interpretation can also destroy research</a:t>
            </a:r>
            <a:r>
              <a:rPr lang="en-US" sz="1000" dirty="0">
                <a:solidFill>
                  <a:srgbClr val="000000"/>
                </a:solidFill>
                <a:latin typeface="Arial" pitchFamily="34" charset="0"/>
                <a:cs typeface="Arial" pitchFamily="34" charset="0"/>
              </a:rPr>
              <a:t>. </a:t>
            </a:r>
          </a:p>
          <a:p>
            <a:pPr>
              <a:buFontTx/>
              <a:buChar char="•"/>
            </a:pPr>
            <a:r>
              <a:rPr lang="en-US" sz="1000" dirty="0">
                <a:solidFill>
                  <a:srgbClr val="000000"/>
                </a:solidFill>
                <a:latin typeface="Arial" pitchFamily="34" charset="0"/>
                <a:cs typeface="Arial" pitchFamily="34" charset="0"/>
              </a:rPr>
              <a:t> Problems can arise if the researcher does not understand the management problem, so the </a:t>
            </a:r>
            <a:r>
              <a:rPr lang="en-US" sz="1000" u="sng" dirty="0">
                <a:solidFill>
                  <a:srgbClr val="000000"/>
                </a:solidFill>
                <a:latin typeface="Arial" pitchFamily="34" charset="0"/>
                <a:cs typeface="Arial" pitchFamily="34" charset="0"/>
              </a:rPr>
              <a:t>marketing manager and researcher should work together</a:t>
            </a:r>
            <a:r>
              <a:rPr lang="en-US" sz="1000" dirty="0">
                <a:solidFill>
                  <a:srgbClr val="000000"/>
                </a:solidFill>
                <a:latin typeface="Arial" pitchFamily="34" charset="0"/>
                <a:cs typeface="Arial" pitchFamily="34" charset="0"/>
              </a:rPr>
              <a:t> closely.</a:t>
            </a:r>
          </a:p>
          <a:p>
            <a:pPr>
              <a:buFontTx/>
              <a:buChar char="•"/>
            </a:pPr>
            <a:r>
              <a:rPr lang="en-US" sz="1000" dirty="0">
                <a:solidFill>
                  <a:srgbClr val="000000"/>
                </a:solidFill>
                <a:latin typeface="Arial" pitchFamily="34" charset="0"/>
                <a:cs typeface="Arial" pitchFamily="34" charset="0"/>
              </a:rPr>
              <a:t> </a:t>
            </a:r>
            <a:r>
              <a:rPr lang="en-US" sz="1000" u="sng" dirty="0">
                <a:solidFill>
                  <a:srgbClr val="000000"/>
                </a:solidFill>
                <a:latin typeface="Arial" pitchFamily="34" charset="0"/>
                <a:cs typeface="Arial" pitchFamily="34" charset="0"/>
              </a:rPr>
              <a:t>Ethics involved in interpreting and presenting results.</a:t>
            </a:r>
          </a:p>
          <a:p>
            <a:pPr lvl="1">
              <a:buFontTx/>
              <a:buChar char="•"/>
            </a:pPr>
            <a:r>
              <a:rPr lang="en-US" sz="1000" dirty="0">
                <a:solidFill>
                  <a:srgbClr val="000000"/>
                </a:solidFill>
                <a:latin typeface="Arial" pitchFamily="34" charset="0"/>
                <a:cs typeface="Arial" pitchFamily="34" charset="0"/>
              </a:rPr>
              <a:t>The most common ethical issues concern decisions to withhold certain information about the research.</a:t>
            </a:r>
          </a:p>
        </p:txBody>
      </p:sp>
      <p:sp>
        <p:nvSpPr>
          <p:cNvPr id="77828" name="Text Box 4"/>
          <p:cNvSpPr txBox="1">
            <a:spLocks noChangeArrowheads="1"/>
          </p:cNvSpPr>
          <p:nvPr/>
        </p:nvSpPr>
        <p:spPr bwMode="auto">
          <a:xfrm>
            <a:off x="4038600" y="395288"/>
            <a:ext cx="2643188" cy="108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600" b="1" dirty="0">
                <a:sym typeface="Wingdings" pitchFamily="2" charset="2"/>
              </a:rPr>
              <a:t> </a:t>
            </a:r>
            <a:r>
              <a:rPr lang="en-US" sz="1600" b="1" dirty="0"/>
              <a:t>Indicates place where slide “builds” to include the corresponding point (upon mouse click).</a:t>
            </a:r>
          </a:p>
        </p:txBody>
      </p:sp>
    </p:spTree>
    <p:extLst>
      <p:ext uri="{BB962C8B-B14F-4D97-AF65-F5344CB8AC3E}">
        <p14:creationId xmlns:p14="http://schemas.microsoft.com/office/powerpoint/2010/main" val="252023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076574"/>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chemeClr val="tx2"/>
                </a:solidFill>
                <a:latin typeface="Arial" pitchFamily="34" charset="0"/>
                <a:cs typeface="Times New Roman" pitchFamily="18" charset="0"/>
              </a:rPr>
              <a:t>This video clip illustrates an ethical issue between Coke and Burger King. </a:t>
            </a:r>
          </a:p>
          <a:p>
            <a:endParaRPr lang="en-US" dirty="0">
              <a:solidFill>
                <a:schemeClr val="tx2"/>
              </a:solidFill>
              <a:latin typeface="Arial" pitchFamily="34" charset="0"/>
              <a:cs typeface="Times New Roman" pitchFamily="18" charset="0"/>
            </a:endParaRPr>
          </a:p>
          <a:p>
            <a:r>
              <a:rPr lang="en-US" dirty="0">
                <a:solidFill>
                  <a:schemeClr val="tx2"/>
                </a:solidFill>
                <a:latin typeface="Arial" pitchFamily="34" charset="0"/>
                <a:cs typeface="Times New Roman" pitchFamily="18" charset="0"/>
              </a:rPr>
              <a:t>(video length 0.57)</a:t>
            </a:r>
          </a:p>
          <a:p>
            <a:pPr lvl="1"/>
            <a:r>
              <a:rPr lang="en-US" dirty="0">
                <a:latin typeface="Arial" pitchFamily="34" charset="0"/>
                <a:cs typeface="Arial" pitchFamily="34" charset="0"/>
              </a:rPr>
              <a:t>  </a:t>
            </a: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192520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Rot="1" noChangeAspect="1" noChangeArrowheads="1" noTextEdit="1"/>
          </p:cNvSpPr>
          <p:nvPr>
            <p:ph type="sldImg"/>
          </p:nvPr>
        </p:nvSpPr>
        <p:spPr>
          <a:xfrm>
            <a:off x="457200" y="533400"/>
            <a:ext cx="3216275" cy="2413000"/>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latin typeface="Arial" pitchFamily="34" charset="0"/>
                <a:cs typeface="Arial" pitchFamily="34" charset="0"/>
              </a:rPr>
              <a:t>Checking Your Knowledge</a:t>
            </a:r>
          </a:p>
          <a:p>
            <a:r>
              <a:rPr lang="en-US" b="1" dirty="0">
                <a:latin typeface="Arial" pitchFamily="34" charset="0"/>
                <a:cs typeface="Arial" pitchFamily="34" charset="0"/>
              </a:rPr>
              <a:t>Answer: E</a:t>
            </a:r>
          </a:p>
          <a:p>
            <a:r>
              <a:rPr lang="en-US" b="1" dirty="0">
                <a:latin typeface="Arial" pitchFamily="34" charset="0"/>
                <a:cs typeface="Arial" pitchFamily="34" charset="0"/>
              </a:rPr>
              <a:t>Feedback: </a:t>
            </a:r>
            <a:r>
              <a:rPr lang="en-US" dirty="0">
                <a:latin typeface="Arial" pitchFamily="34" charset="0"/>
                <a:cs typeface="Arial" pitchFamily="34" charset="0"/>
              </a:rPr>
              <a:t>The sales manager is left with questions because the research (1) lacked proper planning at the outset of the project to correctly define the problem and (2) didn’t result in actionable implications for management. The best answer selection is E</a:t>
            </a:r>
            <a:r>
              <a:rPr lang="en-US" baseline="0" dirty="0">
                <a:latin typeface="Arial" pitchFamily="34" charset="0"/>
                <a:cs typeface="Arial" pitchFamily="34" charset="0"/>
              </a:rPr>
              <a:t> </a:t>
            </a:r>
            <a:r>
              <a:rPr lang="en-US" dirty="0">
                <a:latin typeface="Arial" pitchFamily="34" charset="0"/>
                <a:cs typeface="Arial" pitchFamily="34" charset="0"/>
              </a:rPr>
              <a:t>because both A</a:t>
            </a:r>
            <a:r>
              <a:rPr lang="en-US" baseline="0" dirty="0">
                <a:latin typeface="Arial" pitchFamily="34" charset="0"/>
                <a:cs typeface="Arial" pitchFamily="34" charset="0"/>
              </a:rPr>
              <a:t> </a:t>
            </a:r>
            <a:r>
              <a:rPr lang="en-US" dirty="0">
                <a:latin typeface="Arial" pitchFamily="34" charset="0"/>
                <a:cs typeface="Arial" pitchFamily="34" charset="0"/>
              </a:rPr>
              <a:t>and B describe problems with the current situation.</a:t>
            </a:r>
          </a:p>
        </p:txBody>
      </p:sp>
    </p:spTree>
    <p:extLst>
      <p:ext uri="{BB962C8B-B14F-4D97-AF65-F5344CB8AC3E}">
        <p14:creationId xmlns:p14="http://schemas.microsoft.com/office/powerpoint/2010/main" val="850174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8192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Arial" pitchFamily="34" charset="0"/>
                <a:cs typeface="Arial" pitchFamily="34" charset="0"/>
              </a:rPr>
              <a:t>Summary Overview</a:t>
            </a:r>
          </a:p>
          <a:p>
            <a:r>
              <a:rPr lang="en-US" dirty="0">
                <a:latin typeface="Arial" pitchFamily="34" charset="0"/>
                <a:cs typeface="Arial" pitchFamily="34" charset="0"/>
              </a:rPr>
              <a:t>In this last step of the research process, managers use the research results to make marketing decisions.</a:t>
            </a:r>
          </a:p>
          <a:p>
            <a:endParaRPr lang="en-US" dirty="0">
              <a:latin typeface="Arial" pitchFamily="34" charset="0"/>
              <a:cs typeface="Arial" pitchFamily="34" charset="0"/>
            </a:endParaRPr>
          </a:p>
          <a:p>
            <a:r>
              <a:rPr lang="en-US" b="1" dirty="0">
                <a:latin typeface="Arial" pitchFamily="34" charset="0"/>
                <a:cs typeface="Arial" pitchFamily="34" charset="0"/>
              </a:rPr>
              <a:t>Key Issues</a:t>
            </a:r>
          </a:p>
          <a:p>
            <a:pPr>
              <a:buFontTx/>
              <a:buChar char="•"/>
            </a:pPr>
            <a:r>
              <a:rPr lang="en-US" dirty="0">
                <a:latin typeface="Arial" pitchFamily="34" charset="0"/>
                <a:cs typeface="Arial" pitchFamily="34" charset="0"/>
              </a:rPr>
              <a:t> Researchers and managers are fascinated by the interesting tidbits of information that come from the research process. They are excited if the research reveals something they didn’t know before. </a:t>
            </a:r>
          </a:p>
          <a:p>
            <a:r>
              <a:rPr lang="en-US" b="1" dirty="0">
                <a:latin typeface="Arial" pitchFamily="34" charset="0"/>
                <a:cs typeface="Arial" pitchFamily="34" charset="0"/>
                <a:sym typeface="Wingdings" pitchFamily="2" charset="2"/>
              </a:rPr>
              <a:t> </a:t>
            </a:r>
            <a:r>
              <a:rPr lang="en-US" dirty="0">
                <a:latin typeface="Arial" pitchFamily="34" charset="0"/>
                <a:cs typeface="Arial" pitchFamily="34" charset="0"/>
              </a:rPr>
              <a:t>If research doesn’t have action implications, it has little value and suggests poor planning by the researcher and the manager.</a:t>
            </a:r>
          </a:p>
          <a:p>
            <a:r>
              <a:rPr lang="en-US" b="1" dirty="0">
                <a:latin typeface="Arial" pitchFamily="34" charset="0"/>
                <a:cs typeface="Arial" pitchFamily="34" charset="0"/>
                <a:sym typeface="Wingdings" pitchFamily="2" charset="2"/>
              </a:rPr>
              <a:t> </a:t>
            </a:r>
            <a:r>
              <a:rPr lang="en-US" dirty="0">
                <a:latin typeface="Arial" pitchFamily="34" charset="0"/>
                <a:cs typeface="Arial" pitchFamily="34" charset="0"/>
              </a:rPr>
              <a:t>When the research process is finished, the marketing manager should be able to apply the findings in marketing strategy planning—the choice of a target market or the mix of the four Ps. </a:t>
            </a:r>
          </a:p>
          <a:p>
            <a:r>
              <a:rPr lang="en-US" b="1" dirty="0">
                <a:latin typeface="Arial" pitchFamily="34" charset="0"/>
                <a:cs typeface="Arial" pitchFamily="34" charset="0"/>
                <a:sym typeface="Wingdings" pitchFamily="2" charset="2"/>
              </a:rPr>
              <a:t> </a:t>
            </a:r>
            <a:r>
              <a:rPr lang="en-US" dirty="0">
                <a:latin typeface="Arial" pitchFamily="34" charset="0"/>
                <a:cs typeface="Arial" pitchFamily="34" charset="0"/>
              </a:rPr>
              <a:t>If the research doesn’t provide information to help guide these decisions, the company has wasted research time and money.</a:t>
            </a:r>
          </a:p>
        </p:txBody>
      </p:sp>
      <p:sp>
        <p:nvSpPr>
          <p:cNvPr id="81924"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eaLnBrk="1" hangingPunct="1">
              <a:spcBef>
                <a:spcPct val="50000"/>
              </a:spcBef>
            </a:pPr>
            <a:endParaRPr lang="en-US" sz="1500" dirty="0">
              <a:solidFill>
                <a:srgbClr val="000000"/>
              </a:solidFill>
            </a:endParaRPr>
          </a:p>
        </p:txBody>
      </p:sp>
    </p:spTree>
    <p:extLst>
      <p:ext uri="{BB962C8B-B14F-4D97-AF65-F5344CB8AC3E}">
        <p14:creationId xmlns:p14="http://schemas.microsoft.com/office/powerpoint/2010/main" val="1649414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03238" y="539750"/>
            <a:ext cx="3162300" cy="2373313"/>
          </a:xfrm>
          <a:ln/>
        </p:spPr>
      </p:sp>
      <p:sp>
        <p:nvSpPr>
          <p:cNvPr id="8397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latin typeface="Arial" pitchFamily="34" charset="0"/>
                <a:cs typeface="Arial" pitchFamily="34" charset="0"/>
              </a:rPr>
              <a:t>Summary Overview</a:t>
            </a:r>
          </a:p>
          <a:p>
            <a:pPr>
              <a:buFontTx/>
              <a:buChar char="•"/>
              <a:defRPr/>
            </a:pPr>
            <a:r>
              <a:rPr lang="en-US" u="sng" dirty="0">
                <a:latin typeface="Arial" pitchFamily="34" charset="0"/>
                <a:cs typeface="Arial" pitchFamily="34" charset="0"/>
              </a:rPr>
              <a:t> Marketing research contributes to international marketing success</a:t>
            </a:r>
            <a:r>
              <a:rPr lang="en-US" dirty="0">
                <a:latin typeface="Arial" pitchFamily="34" charset="0"/>
                <a:cs typeface="Arial" pitchFamily="34" charset="0"/>
              </a:rPr>
              <a:t>. Customer needs and interests, as well as segmenting dimensions and other environmental factors, may be considerably different in foreign markets. Decisions made without sound marketing research are laden with risk. </a:t>
            </a:r>
          </a:p>
          <a:p>
            <a:pPr>
              <a:buFontTx/>
              <a:buChar char="•"/>
              <a:defRPr/>
            </a:pPr>
            <a:endParaRPr lang="en-US" dirty="0">
              <a:latin typeface="Arial" pitchFamily="34" charset="0"/>
              <a:cs typeface="Arial" pitchFamily="34" charset="0"/>
            </a:endParaRPr>
          </a:p>
          <a:p>
            <a:pPr>
              <a:defRPr/>
            </a:pPr>
            <a:r>
              <a:rPr lang="en-US" b="1" dirty="0">
                <a:latin typeface="Arial" pitchFamily="34" charset="0"/>
                <a:cs typeface="Arial" pitchFamily="34" charset="0"/>
              </a:rPr>
              <a:t>Key Issues</a:t>
            </a:r>
          </a:p>
          <a:p>
            <a:pPr>
              <a:defRPr/>
            </a:pPr>
            <a:r>
              <a:rPr lang="en-US" b="1" dirty="0">
                <a:latin typeface="Arial" pitchFamily="34" charset="0"/>
                <a:cs typeface="Arial" pitchFamily="34" charset="0"/>
                <a:sym typeface="Wingdings" pitchFamily="2" charset="2"/>
              </a:rPr>
              <a:t> </a:t>
            </a:r>
            <a:r>
              <a:rPr lang="en-US" dirty="0">
                <a:latin typeface="Arial" pitchFamily="34" charset="0"/>
                <a:cs typeface="Arial" pitchFamily="34" charset="0"/>
              </a:rPr>
              <a:t>In many countries it is difficult for a foreigner to gather accurate information.</a:t>
            </a:r>
          </a:p>
          <a:p>
            <a:pPr marL="171450" indent="-171450">
              <a:buFont typeface="Wingdings" pitchFamily="2" charset="2"/>
              <a:buChar char="à"/>
              <a:defRPr/>
            </a:pPr>
            <a:r>
              <a:rPr lang="en-US" dirty="0">
                <a:latin typeface="Arial" pitchFamily="34" charset="0"/>
                <a:cs typeface="Arial" pitchFamily="34" charset="0"/>
              </a:rPr>
              <a:t>Marketers dealing in international markets would be well advised to </a:t>
            </a:r>
            <a:r>
              <a:rPr lang="en-US" u="sng" dirty="0">
                <a:latin typeface="Arial" pitchFamily="34" charset="0"/>
                <a:cs typeface="Arial" pitchFamily="34" charset="0"/>
              </a:rPr>
              <a:t>avoid mistakes by using local researchers</a:t>
            </a:r>
            <a:r>
              <a:rPr lang="en-US" dirty="0">
                <a:latin typeface="Arial" pitchFamily="34" charset="0"/>
                <a:cs typeface="Arial" pitchFamily="34" charset="0"/>
              </a:rPr>
              <a:t>. </a:t>
            </a:r>
          </a:p>
          <a:p>
            <a:pPr marL="171450" indent="-171450">
              <a:buFont typeface="Wingdings" pitchFamily="2" charset="2"/>
              <a:buChar char="à"/>
              <a:defRPr/>
            </a:pPr>
            <a:endParaRPr lang="en-US" dirty="0">
              <a:latin typeface="Arial" pitchFamily="34" charset="0"/>
              <a:cs typeface="Arial" pitchFamily="34" charset="0"/>
            </a:endParaRPr>
          </a:p>
          <a:p>
            <a:pPr>
              <a:defRPr/>
            </a:pPr>
            <a:r>
              <a:rPr lang="en-US" b="1" i="1" dirty="0">
                <a:latin typeface="Arial" pitchFamily="34" charset="0"/>
                <a:cs typeface="Arial" pitchFamily="34" charset="0"/>
              </a:rPr>
              <a:t>Discussion Question: Why is it advisable to use overseas market researchers in investigating foreign markets?</a:t>
            </a:r>
          </a:p>
          <a:p>
            <a:pPr>
              <a:defRPr/>
            </a:pPr>
            <a:endParaRPr lang="en-US" i="1" dirty="0">
              <a:latin typeface="Arial" pitchFamily="34" charset="0"/>
              <a:cs typeface="Arial" pitchFamily="34" charset="0"/>
            </a:endParaRPr>
          </a:p>
          <a:p>
            <a:pPr>
              <a:defRPr/>
            </a:pPr>
            <a:r>
              <a:rPr lang="en-US" b="1" dirty="0">
                <a:latin typeface="Arial" pitchFamily="34" charset="0"/>
                <a:cs typeface="Arial" pitchFamily="34" charset="0"/>
                <a:sym typeface="Wingdings" pitchFamily="2" charset="2"/>
              </a:rPr>
              <a:t> </a:t>
            </a:r>
            <a:r>
              <a:rPr lang="en-US" dirty="0">
                <a:latin typeface="Arial" pitchFamily="34" charset="0"/>
                <a:cs typeface="Arial" pitchFamily="34" charset="0"/>
              </a:rPr>
              <a:t>If a firm is engaged in similar research projects in various overseas markets, </a:t>
            </a:r>
            <a:r>
              <a:rPr lang="en-US" u="sng" dirty="0">
                <a:latin typeface="Arial" pitchFamily="34" charset="0"/>
                <a:cs typeface="Arial" pitchFamily="34" charset="0"/>
              </a:rPr>
              <a:t>some coordination and standardization makes sense</a:t>
            </a:r>
            <a:r>
              <a:rPr lang="en-US" dirty="0">
                <a:latin typeface="Arial" pitchFamily="34" charset="0"/>
                <a:cs typeface="Arial" pitchFamily="34" charset="0"/>
              </a:rPr>
              <a:t>.</a:t>
            </a:r>
          </a:p>
        </p:txBody>
      </p:sp>
      <p:sp>
        <p:nvSpPr>
          <p:cNvPr id="83972" name="Text Box 4"/>
          <p:cNvSpPr txBox="1">
            <a:spLocks noChangeArrowheads="1"/>
          </p:cNvSpPr>
          <p:nvPr/>
        </p:nvSpPr>
        <p:spPr bwMode="auto">
          <a:xfrm>
            <a:off x="4294188" y="395288"/>
            <a:ext cx="2387600" cy="1305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1400" b="1" dirty="0">
                <a:sym typeface="Wingdings" pitchFamily="2" charset="2"/>
              </a:rPr>
              <a:t> </a:t>
            </a:r>
            <a:r>
              <a:rPr lang="en-US" sz="1400" b="1" dirty="0"/>
              <a:t>Indicates place where slide “builds” to include the corresponding point (upon mouse click).</a:t>
            </a:r>
          </a:p>
          <a:p>
            <a:pPr algn="ctr"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94466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503238" y="539750"/>
            <a:ext cx="3162300" cy="2373313"/>
          </a:xfrm>
          <a:ln/>
        </p:spPr>
      </p:sp>
      <p:sp>
        <p:nvSpPr>
          <p:cNvPr id="8499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pitchFamily="34" charset="0"/>
                <a:cs typeface="Arial" pitchFamily="34" charset="0"/>
              </a:rPr>
              <a:t>P&amp;G utilized market research to develop and grow the teeth whitening category. To grow the market internationally, P&amp;G conducted market research about teeth whitening in many other countries around the world. It found a need for whiter teeth also existed in the United Arab Emirates—this ad for Crest Whitening Toothpaste is from that market.  </a:t>
            </a:r>
          </a:p>
          <a:p>
            <a:endParaRPr lang="en-US" dirty="0">
              <a:solidFill>
                <a:schemeClr val="tx2"/>
              </a:solidFill>
              <a:latin typeface="Arial" pitchFamily="34" charset="0"/>
              <a:cs typeface="Arial" pitchFamily="34" charset="0"/>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593172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503238" y="539750"/>
            <a:ext cx="3162300" cy="2373313"/>
          </a:xfrm>
          <a:ln/>
        </p:spPr>
      </p:sp>
      <p:sp>
        <p:nvSpPr>
          <p:cNvPr id="87043"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050" b="1" dirty="0">
                <a:latin typeface="Arial" pitchFamily="34" charset="0"/>
                <a:cs typeface="Arial" pitchFamily="34" charset="0"/>
              </a:rPr>
              <a:t>Summary Overview</a:t>
            </a:r>
          </a:p>
          <a:p>
            <a:pPr>
              <a:lnSpc>
                <a:spcPct val="90000"/>
              </a:lnSpc>
            </a:pPr>
            <a:r>
              <a:rPr lang="en-US" sz="1050" dirty="0">
                <a:latin typeface="Arial" pitchFamily="34" charset="0"/>
                <a:cs typeface="Arial" pitchFamily="34" charset="0"/>
              </a:rPr>
              <a:t>These are key terms you should be familiar with based upon the material in this presentation.</a:t>
            </a:r>
          </a:p>
          <a:p>
            <a:pPr>
              <a:lnSpc>
                <a:spcPct val="90000"/>
              </a:lnSpc>
            </a:pPr>
            <a:r>
              <a:rPr lang="en-US" sz="1050" b="1" dirty="0">
                <a:latin typeface="Arial" pitchFamily="34" charset="0"/>
                <a:cs typeface="Arial" pitchFamily="34" charset="0"/>
              </a:rPr>
              <a:t>Key Issues</a:t>
            </a:r>
            <a:r>
              <a:rPr lang="en-US" sz="1050" b="1" u="sng" dirty="0">
                <a:latin typeface="Arial" pitchFamily="34" charset="0"/>
                <a:cs typeface="Arial" pitchFamily="34" charset="0"/>
              </a:rPr>
              <a:t> </a:t>
            </a:r>
          </a:p>
          <a:p>
            <a:pPr>
              <a:lnSpc>
                <a:spcPct val="90000"/>
              </a:lnSpc>
            </a:pPr>
            <a:r>
              <a:rPr lang="en-US" sz="1050" u="sng" dirty="0">
                <a:latin typeface="Arial" pitchFamily="34" charset="0"/>
                <a:cs typeface="Arial" pitchFamily="34" charset="0"/>
              </a:rPr>
              <a:t>Marketing research</a:t>
            </a:r>
            <a:r>
              <a:rPr lang="en-US" sz="1050" dirty="0">
                <a:latin typeface="Arial" pitchFamily="34" charset="0"/>
                <a:cs typeface="Arial" pitchFamily="34" charset="0"/>
              </a:rPr>
              <a:t>: procedures to develop and analyze new information to help marketing managers make decisions.</a:t>
            </a:r>
          </a:p>
          <a:p>
            <a:pPr>
              <a:lnSpc>
                <a:spcPct val="90000"/>
              </a:lnSpc>
            </a:pPr>
            <a:r>
              <a:rPr lang="en-US" sz="1050" u="sng" dirty="0">
                <a:latin typeface="Arial" pitchFamily="34" charset="0"/>
                <a:cs typeface="Arial" pitchFamily="34" charset="0"/>
              </a:rPr>
              <a:t>Marketing information system (MIS)</a:t>
            </a:r>
            <a:r>
              <a:rPr lang="en-US" sz="1050" dirty="0">
                <a:latin typeface="Arial" pitchFamily="34" charset="0"/>
                <a:cs typeface="Arial" pitchFamily="34" charset="0"/>
              </a:rPr>
              <a:t>: an organized way of continually gathering, accessing, and analyzing information that marketing managers need to make decisions.</a:t>
            </a:r>
          </a:p>
          <a:p>
            <a:pPr>
              <a:lnSpc>
                <a:spcPct val="90000"/>
              </a:lnSpc>
            </a:pPr>
            <a:r>
              <a:rPr lang="en-US" sz="1050" u="sng" dirty="0">
                <a:latin typeface="Arial" pitchFamily="34" charset="0"/>
                <a:cs typeface="Arial" pitchFamily="34" charset="0"/>
              </a:rPr>
              <a:t>Big</a:t>
            </a:r>
            <a:r>
              <a:rPr lang="en-US" sz="1050" u="sng" baseline="0" dirty="0">
                <a:latin typeface="Arial" pitchFamily="34" charset="0"/>
                <a:cs typeface="Arial" pitchFamily="34" charset="0"/>
              </a:rPr>
              <a:t> Data:</a:t>
            </a:r>
            <a:r>
              <a:rPr lang="en-US" sz="1050" u="none" baseline="0" dirty="0">
                <a:latin typeface="Arial" pitchFamily="34" charset="0"/>
                <a:cs typeface="Arial" pitchFamily="34" charset="0"/>
              </a:rPr>
              <a:t> </a:t>
            </a:r>
            <a:r>
              <a:rPr lang="en-US" sz="1050" i="0" u="none" baseline="0" dirty="0">
                <a:latin typeface="Arial" pitchFamily="34" charset="0"/>
                <a:cs typeface="Arial" pitchFamily="34" charset="0"/>
              </a:rPr>
              <a:t>Data sets too large and complex to work with typical database management tools.</a:t>
            </a:r>
            <a:endParaRPr lang="en-US" sz="1050" u="sng" dirty="0">
              <a:latin typeface="Arial" pitchFamily="34" charset="0"/>
              <a:cs typeface="Arial" pitchFamily="34" charset="0"/>
            </a:endParaRPr>
          </a:p>
          <a:p>
            <a:pPr marL="0" marR="0" indent="0" algn="l" defTabSz="914400" rtl="0" eaLnBrk="0" fontAlgn="base" latinLnBrk="0" hangingPunct="0">
              <a:lnSpc>
                <a:spcPct val="90000"/>
              </a:lnSpc>
              <a:spcBef>
                <a:spcPct val="30000"/>
              </a:spcBef>
              <a:spcAft>
                <a:spcPct val="0"/>
              </a:spcAft>
              <a:buClrTx/>
              <a:buSzTx/>
              <a:buFontTx/>
              <a:buNone/>
              <a:tabLst/>
              <a:defRPr/>
            </a:pPr>
            <a:r>
              <a:rPr lang="en-US" sz="1050" u="sng" dirty="0">
                <a:latin typeface="Arial" pitchFamily="34" charset="0"/>
                <a:cs typeface="Arial" pitchFamily="34" charset="0"/>
              </a:rPr>
              <a:t>Data warehouse</a:t>
            </a:r>
            <a:r>
              <a:rPr lang="en-US" sz="1050" dirty="0">
                <a:latin typeface="Arial" pitchFamily="34" charset="0"/>
                <a:cs typeface="Arial" pitchFamily="34" charset="0"/>
              </a:rPr>
              <a:t>: a place where databases are stored so that they are available where needed.</a:t>
            </a:r>
          </a:p>
          <a:p>
            <a:pPr>
              <a:lnSpc>
                <a:spcPct val="90000"/>
              </a:lnSpc>
            </a:pPr>
            <a:r>
              <a:rPr lang="en-US" sz="1050" u="sng" dirty="0">
                <a:latin typeface="Arial" pitchFamily="34" charset="0"/>
                <a:cs typeface="Arial" pitchFamily="34" charset="0"/>
              </a:rPr>
              <a:t>Decision support system (DSS</a:t>
            </a:r>
            <a:r>
              <a:rPr lang="en-US" sz="1050" dirty="0">
                <a:latin typeface="Arial" pitchFamily="34" charset="0"/>
                <a:cs typeface="Arial" pitchFamily="34" charset="0"/>
              </a:rPr>
              <a:t>): a computer program that makes it easy for marketing managers to get and use information as they are making decisions.</a:t>
            </a:r>
          </a:p>
          <a:p>
            <a:pPr>
              <a:lnSpc>
                <a:spcPct val="90000"/>
              </a:lnSpc>
            </a:pPr>
            <a:r>
              <a:rPr lang="en-US" sz="1050" u="sng" dirty="0">
                <a:latin typeface="Arial" pitchFamily="34" charset="0"/>
                <a:cs typeface="Arial" pitchFamily="34" charset="0"/>
              </a:rPr>
              <a:t>Marketing dashboard:</a:t>
            </a:r>
            <a:r>
              <a:rPr lang="en-US" sz="1050" dirty="0">
                <a:latin typeface="Arial" pitchFamily="34" charset="0"/>
                <a:cs typeface="Arial" pitchFamily="34" charset="0"/>
              </a:rPr>
              <a:t> a </a:t>
            </a:r>
            <a:r>
              <a:rPr lang="en-US" sz="1050" dirty="0">
                <a:solidFill>
                  <a:srgbClr val="000000"/>
                </a:solidFill>
                <a:latin typeface="Arial" pitchFamily="34" charset="0"/>
                <a:cs typeface="Arial" pitchFamily="34" charset="0"/>
              </a:rPr>
              <a:t>computer display of up-to-the-minute marketing data in an easy-to-read format customized to the manager’s area of responsibility.</a:t>
            </a:r>
            <a:endParaRPr lang="en-US" sz="1050" u="sng" dirty="0">
              <a:latin typeface="Arial" pitchFamily="34" charset="0"/>
              <a:cs typeface="Arial" pitchFamily="34" charset="0"/>
            </a:endParaRPr>
          </a:p>
          <a:p>
            <a:pPr>
              <a:lnSpc>
                <a:spcPct val="90000"/>
              </a:lnSpc>
            </a:pPr>
            <a:r>
              <a:rPr lang="en-US" sz="1050" u="sng" dirty="0">
                <a:latin typeface="Arial" pitchFamily="34" charset="0"/>
                <a:cs typeface="Arial" pitchFamily="34" charset="0"/>
              </a:rPr>
              <a:t>Marketing model</a:t>
            </a:r>
            <a:r>
              <a:rPr lang="en-US" sz="1050" dirty="0">
                <a:latin typeface="Arial" pitchFamily="34" charset="0"/>
                <a:cs typeface="Arial" pitchFamily="34" charset="0"/>
              </a:rPr>
              <a:t>: a statement of relationships among marketing variables.</a:t>
            </a:r>
          </a:p>
          <a:p>
            <a:pPr>
              <a:lnSpc>
                <a:spcPct val="90000"/>
              </a:lnSpc>
            </a:pPr>
            <a:r>
              <a:rPr lang="en-US" sz="1050" u="sng" dirty="0">
                <a:latin typeface="Arial" pitchFamily="34" charset="0"/>
                <a:cs typeface="Arial" pitchFamily="34" charset="0"/>
              </a:rPr>
              <a:t>Scientific method</a:t>
            </a:r>
            <a:r>
              <a:rPr lang="en-US" sz="1050" dirty="0">
                <a:latin typeface="Arial" pitchFamily="34" charset="0"/>
                <a:cs typeface="Arial" pitchFamily="34" charset="0"/>
              </a:rPr>
              <a:t>: a decision‑making approach that focuses on being objective and orderly in </a:t>
            </a:r>
            <a:r>
              <a:rPr lang="en-US" sz="1050" i="1" dirty="0">
                <a:latin typeface="Arial" pitchFamily="34" charset="0"/>
                <a:cs typeface="Arial" pitchFamily="34" charset="0"/>
              </a:rPr>
              <a:t>testing</a:t>
            </a:r>
            <a:r>
              <a:rPr lang="en-US" sz="1050" dirty="0">
                <a:latin typeface="Arial" pitchFamily="34" charset="0"/>
                <a:cs typeface="Arial" pitchFamily="34" charset="0"/>
              </a:rPr>
              <a:t> ideas before accepting them.</a:t>
            </a:r>
          </a:p>
          <a:p>
            <a:pPr>
              <a:lnSpc>
                <a:spcPct val="90000"/>
              </a:lnSpc>
            </a:pPr>
            <a:r>
              <a:rPr lang="en-US" sz="1050" u="sng" dirty="0">
                <a:latin typeface="Arial" pitchFamily="34" charset="0"/>
                <a:cs typeface="Arial" pitchFamily="34" charset="0"/>
              </a:rPr>
              <a:t>Hypotheses</a:t>
            </a:r>
            <a:r>
              <a:rPr lang="en-US" sz="1050" dirty="0">
                <a:latin typeface="Arial" pitchFamily="34" charset="0"/>
                <a:cs typeface="Arial" pitchFamily="34" charset="0"/>
              </a:rPr>
              <a:t>: educated guesses about the relationships between things or about what will happen in the future.</a:t>
            </a:r>
          </a:p>
          <a:p>
            <a:pPr>
              <a:lnSpc>
                <a:spcPct val="90000"/>
              </a:lnSpc>
            </a:pPr>
            <a:r>
              <a:rPr lang="en-US" sz="1050" u="sng" dirty="0">
                <a:latin typeface="Arial" pitchFamily="34" charset="0"/>
                <a:cs typeface="Arial" pitchFamily="34" charset="0"/>
              </a:rPr>
              <a:t>Marketing research process</a:t>
            </a:r>
            <a:r>
              <a:rPr lang="en-US" sz="1050" dirty="0">
                <a:latin typeface="Arial" pitchFamily="34" charset="0"/>
                <a:cs typeface="Arial" pitchFamily="34" charset="0"/>
              </a:rPr>
              <a:t>: a five‑step application of the scientific method that includes: (1) defining the problem, (2) analyzing the situation, (3) getting problem-specific data, (4) interpreting the data, and (5) solving the problem.</a:t>
            </a:r>
          </a:p>
          <a:p>
            <a:pPr>
              <a:lnSpc>
                <a:spcPct val="90000"/>
              </a:lnSpc>
            </a:pPr>
            <a:r>
              <a:rPr lang="en-US" sz="1050" u="sng" dirty="0">
                <a:latin typeface="Arial" pitchFamily="34" charset="0"/>
                <a:cs typeface="Arial" pitchFamily="34" charset="0"/>
              </a:rPr>
              <a:t>Situation analysis</a:t>
            </a:r>
            <a:r>
              <a:rPr lang="en-US" sz="1050" dirty="0">
                <a:latin typeface="Arial" pitchFamily="34" charset="0"/>
                <a:cs typeface="Arial" pitchFamily="34" charset="0"/>
              </a:rPr>
              <a:t>: an informal study of what information is already available in the problem area.</a:t>
            </a:r>
          </a:p>
          <a:p>
            <a:pPr>
              <a:lnSpc>
                <a:spcPct val="90000"/>
              </a:lnSpc>
            </a:pPr>
            <a:r>
              <a:rPr lang="en-US" sz="1050" u="sng" dirty="0">
                <a:latin typeface="Arial" pitchFamily="34" charset="0"/>
                <a:cs typeface="Arial" pitchFamily="34" charset="0"/>
              </a:rPr>
              <a:t>Secondary data</a:t>
            </a:r>
            <a:r>
              <a:rPr lang="en-US" sz="1050" dirty="0">
                <a:latin typeface="Arial" pitchFamily="34" charset="0"/>
                <a:cs typeface="Arial" pitchFamily="34" charset="0"/>
              </a:rPr>
              <a:t>: information that has been collected or published already.</a:t>
            </a:r>
          </a:p>
          <a:p>
            <a:pPr>
              <a:lnSpc>
                <a:spcPct val="90000"/>
              </a:lnSpc>
            </a:pPr>
            <a:r>
              <a:rPr lang="en-US" sz="1050" u="sng" dirty="0">
                <a:latin typeface="Arial" pitchFamily="34" charset="0"/>
                <a:cs typeface="Arial" pitchFamily="34" charset="0"/>
              </a:rPr>
              <a:t>Primary data</a:t>
            </a:r>
            <a:r>
              <a:rPr lang="en-US" sz="1050" dirty="0">
                <a:latin typeface="Arial" pitchFamily="34" charset="0"/>
                <a:cs typeface="Arial" pitchFamily="34" charset="0"/>
              </a:rPr>
              <a:t>: information specifically collected to solve a current problem.</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050" u="sng" dirty="0">
                <a:latin typeface="Arial" pitchFamily="34" charset="0"/>
                <a:cs typeface="Arial" pitchFamily="34" charset="0"/>
              </a:rPr>
              <a:t>Sentiment analysis</a:t>
            </a:r>
            <a:r>
              <a:rPr lang="en-US" sz="1050" dirty="0">
                <a:latin typeface="Arial" pitchFamily="34" charset="0"/>
                <a:cs typeface="Arial" pitchFamily="34" charset="0"/>
              </a:rPr>
              <a:t>: </a:t>
            </a:r>
            <a:r>
              <a:rPr lang="en-US" sz="1100" b="0" i="0" kern="1200" dirty="0">
                <a:solidFill>
                  <a:schemeClr val="tx1"/>
                </a:solidFill>
                <a:effectLst/>
                <a:latin typeface="Arial" charset="0"/>
                <a:ea typeface="+mn-ea"/>
                <a:cs typeface="Arial" charset="0"/>
              </a:rPr>
              <a:t> an automated process of analyzing and categorizing social media to determine the amount of positive, negative, and neutral online comments a brand receives</a:t>
            </a:r>
            <a:r>
              <a:rPr lang="en-US" sz="1050" dirty="0">
                <a:latin typeface="Arial" pitchFamily="34" charset="0"/>
                <a:cs typeface="Arial" pitchFamily="34" charset="0"/>
              </a:rPr>
              <a:t>.</a:t>
            </a:r>
          </a:p>
          <a:p>
            <a:pPr>
              <a:lnSpc>
                <a:spcPct val="90000"/>
              </a:lnSpc>
            </a:pPr>
            <a:r>
              <a:rPr lang="en-US" sz="1050" u="sng" dirty="0">
                <a:latin typeface="Arial" pitchFamily="34" charset="0"/>
                <a:cs typeface="Arial" pitchFamily="34" charset="0"/>
              </a:rPr>
              <a:t>Research proposal</a:t>
            </a:r>
            <a:r>
              <a:rPr lang="en-US" sz="1050" dirty="0">
                <a:latin typeface="Arial" pitchFamily="34" charset="0"/>
                <a:cs typeface="Arial" pitchFamily="34" charset="0"/>
              </a:rPr>
              <a:t>: a plan that specifies what marketing research information will be obtained and how.</a:t>
            </a:r>
          </a:p>
          <a:p>
            <a:pPr>
              <a:lnSpc>
                <a:spcPct val="90000"/>
              </a:lnSpc>
            </a:pPr>
            <a:r>
              <a:rPr lang="en-US" sz="1050" u="sng" dirty="0">
                <a:latin typeface="Arial" pitchFamily="34" charset="0"/>
                <a:cs typeface="Arial" pitchFamily="34" charset="0"/>
              </a:rPr>
              <a:t>Qualitative research</a:t>
            </a:r>
            <a:r>
              <a:rPr lang="en-US" sz="1050" dirty="0">
                <a:latin typeface="Arial" pitchFamily="34" charset="0"/>
                <a:cs typeface="Arial" pitchFamily="34" charset="0"/>
              </a:rPr>
              <a:t>: seeks in‑depth, open‑ended responses, not yes or no answers.</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050" u="sng" dirty="0">
                <a:latin typeface="Arial" pitchFamily="34" charset="0"/>
                <a:cs typeface="Arial" pitchFamily="34" charset="0"/>
              </a:rPr>
              <a:t>Customer</a:t>
            </a:r>
            <a:r>
              <a:rPr lang="en-US" sz="1050" u="sng" baseline="0" dirty="0">
                <a:latin typeface="Arial" pitchFamily="34" charset="0"/>
                <a:cs typeface="Arial" pitchFamily="34" charset="0"/>
              </a:rPr>
              <a:t> journey map</a:t>
            </a:r>
            <a:r>
              <a:rPr lang="en-US" sz="1050" dirty="0">
                <a:latin typeface="Arial" pitchFamily="34" charset="0"/>
                <a:cs typeface="Arial" pitchFamily="34" charset="0"/>
              </a:rPr>
              <a:t>: </a:t>
            </a:r>
            <a:r>
              <a:rPr lang="en-US" sz="1100" b="0" i="0" kern="1200" dirty="0">
                <a:solidFill>
                  <a:schemeClr val="tx1"/>
                </a:solidFill>
                <a:effectLst/>
                <a:latin typeface="Arial" charset="0"/>
                <a:ea typeface="+mn-ea"/>
                <a:cs typeface="Arial" charset="0"/>
              </a:rPr>
              <a:t>the story and graphic diagram of a customer’s experience in the buying process from need awareness through the purchase process and post-purchase relationship</a:t>
            </a:r>
            <a:r>
              <a:rPr lang="en-US" sz="1050" dirty="0">
                <a:latin typeface="Arial" pitchFamily="34" charset="0"/>
                <a:cs typeface="Arial" pitchFamily="34" charset="0"/>
              </a:rPr>
              <a:t>.</a:t>
            </a:r>
          </a:p>
        </p:txBody>
      </p:sp>
      <p:sp>
        <p:nvSpPr>
          <p:cNvPr id="87045" name="Text Box 3"/>
          <p:cNvSpPr txBox="1">
            <a:spLocks noChangeArrowheads="1"/>
          </p:cNvSpPr>
          <p:nvPr/>
        </p:nvSpPr>
        <p:spPr bwMode="auto">
          <a:xfrm>
            <a:off x="4294188" y="395288"/>
            <a:ext cx="2387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300" b="1" baseline="-25000" dirty="0">
                <a:solidFill>
                  <a:srgbClr val="000000"/>
                </a:solidFill>
              </a:rPr>
              <a:t>This slide refers to boldfaced terms appearing in Chapter 7.</a:t>
            </a:r>
          </a:p>
        </p:txBody>
      </p:sp>
    </p:spTree>
    <p:extLst>
      <p:ext uri="{BB962C8B-B14F-4D97-AF65-F5344CB8AC3E}">
        <p14:creationId xmlns:p14="http://schemas.microsoft.com/office/powerpoint/2010/main" val="1150784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503238" y="539750"/>
            <a:ext cx="3162300" cy="2373313"/>
          </a:xfrm>
          <a:ln/>
        </p:spPr>
      </p:sp>
      <p:sp>
        <p:nvSpPr>
          <p:cNvPr id="88067"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latin typeface="Arial" pitchFamily="34" charset="0"/>
                <a:cs typeface="Arial" pitchFamily="34" charset="0"/>
              </a:rPr>
              <a:t>Summary Overview</a:t>
            </a:r>
          </a:p>
          <a:p>
            <a:r>
              <a:rPr lang="en-US" sz="1100" dirty="0">
                <a:latin typeface="Arial" pitchFamily="34" charset="0"/>
                <a:cs typeface="Arial" pitchFamily="34" charset="0"/>
              </a:rPr>
              <a:t>These are additional key terms.</a:t>
            </a:r>
          </a:p>
          <a:p>
            <a:r>
              <a:rPr lang="en-US" sz="1100" b="1" dirty="0">
                <a:latin typeface="Arial" pitchFamily="34" charset="0"/>
                <a:cs typeface="Arial" pitchFamily="34" charset="0"/>
              </a:rPr>
              <a:t>Key Issues</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100" u="sng" dirty="0">
                <a:latin typeface="Arial" pitchFamily="34" charset="0"/>
                <a:cs typeface="Arial" pitchFamily="34" charset="0"/>
              </a:rPr>
              <a:t>Focus group interview</a:t>
            </a:r>
            <a:r>
              <a:rPr lang="en-US" sz="1100" dirty="0">
                <a:latin typeface="Arial" pitchFamily="34" charset="0"/>
                <a:cs typeface="Arial" pitchFamily="34" charset="0"/>
              </a:rPr>
              <a:t>: an interview of 6 to 10 people in an informal group setting.</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100" u="sng" dirty="0">
                <a:latin typeface="Arial" pitchFamily="34" charset="0"/>
                <a:cs typeface="Arial" pitchFamily="34" charset="0"/>
              </a:rPr>
              <a:t>Quantitative research</a:t>
            </a:r>
            <a:r>
              <a:rPr lang="en-US" sz="1100" dirty="0">
                <a:latin typeface="Arial" pitchFamily="34" charset="0"/>
                <a:cs typeface="Arial" pitchFamily="34" charset="0"/>
              </a:rPr>
              <a:t>: seeks structured responses that can be summarized in numbers—like percentages, averages, or other statistics.</a:t>
            </a:r>
          </a:p>
          <a:p>
            <a:pPr>
              <a:lnSpc>
                <a:spcPct val="90000"/>
              </a:lnSpc>
            </a:pPr>
            <a:r>
              <a:rPr lang="en-US" sz="1100" u="sng" dirty="0">
                <a:latin typeface="Arial" pitchFamily="34" charset="0"/>
                <a:cs typeface="Times New Roman" pitchFamily="18" charset="0"/>
              </a:rPr>
              <a:t>Response rate</a:t>
            </a:r>
            <a:r>
              <a:rPr lang="en-US" sz="1100" dirty="0">
                <a:latin typeface="Arial" pitchFamily="34" charset="0"/>
                <a:cs typeface="Times New Roman" pitchFamily="18" charset="0"/>
              </a:rPr>
              <a:t>: the percent of people contacted in a research sample who complete the questionnaire.</a:t>
            </a:r>
          </a:p>
          <a:p>
            <a:pPr>
              <a:lnSpc>
                <a:spcPct val="90000"/>
              </a:lnSpc>
            </a:pPr>
            <a:r>
              <a:rPr lang="en-US" sz="1100" u="sng" dirty="0">
                <a:latin typeface="Arial" pitchFamily="34" charset="0"/>
                <a:cs typeface="Times New Roman" pitchFamily="18" charset="0"/>
              </a:rPr>
              <a:t>Consumer panels</a:t>
            </a:r>
            <a:r>
              <a:rPr lang="en-US" sz="1100" dirty="0">
                <a:latin typeface="Arial" pitchFamily="34" charset="0"/>
                <a:cs typeface="Times New Roman" pitchFamily="18" charset="0"/>
              </a:rPr>
              <a:t>: a group of consumers who provide information on a continuing basis.</a:t>
            </a:r>
          </a:p>
          <a:p>
            <a:r>
              <a:rPr lang="en-US" sz="1100" u="sng" dirty="0">
                <a:latin typeface="Arial" pitchFamily="34" charset="0"/>
                <a:cs typeface="Times New Roman" pitchFamily="18" charset="0"/>
              </a:rPr>
              <a:t>Experimental method</a:t>
            </a:r>
            <a:r>
              <a:rPr lang="en-US" sz="1100" dirty="0">
                <a:latin typeface="Arial" pitchFamily="34" charset="0"/>
                <a:cs typeface="Times New Roman" pitchFamily="18" charset="0"/>
              </a:rPr>
              <a:t>: a research approach in which researchers compare the responses of two or more groups that are similar except on the characteristic being tested.</a:t>
            </a:r>
          </a:p>
          <a:p>
            <a:r>
              <a:rPr lang="en-US" sz="1100" u="sng" dirty="0">
                <a:latin typeface="Arial" pitchFamily="34" charset="0"/>
                <a:cs typeface="Times New Roman" pitchFamily="18" charset="0"/>
              </a:rPr>
              <a:t>Statistical packages</a:t>
            </a:r>
            <a:r>
              <a:rPr lang="en-US" sz="1100" dirty="0">
                <a:latin typeface="Arial" pitchFamily="34" charset="0"/>
                <a:cs typeface="Times New Roman" pitchFamily="18" charset="0"/>
              </a:rPr>
              <a:t>: easy‑to‑use computer programs that analyze data.</a:t>
            </a:r>
          </a:p>
          <a:p>
            <a:r>
              <a:rPr lang="en-US" sz="1100" u="sng" dirty="0">
                <a:latin typeface="Arial" pitchFamily="34" charset="0"/>
                <a:cs typeface="Times New Roman" pitchFamily="18" charset="0"/>
              </a:rPr>
              <a:t>Population</a:t>
            </a:r>
            <a:r>
              <a:rPr lang="en-US" sz="1100" dirty="0">
                <a:latin typeface="Arial" pitchFamily="34" charset="0"/>
                <a:cs typeface="Times New Roman" pitchFamily="18" charset="0"/>
              </a:rPr>
              <a:t>: in marketing research, the total group you are interested in. </a:t>
            </a:r>
          </a:p>
          <a:p>
            <a:r>
              <a:rPr lang="en-US" sz="1100" u="sng" dirty="0">
                <a:latin typeface="Arial" pitchFamily="34" charset="0"/>
                <a:cs typeface="Times New Roman" pitchFamily="18" charset="0"/>
              </a:rPr>
              <a:t>Sample</a:t>
            </a:r>
            <a:r>
              <a:rPr lang="en-US" sz="1100" dirty="0">
                <a:latin typeface="Arial" pitchFamily="34" charset="0"/>
                <a:cs typeface="Times New Roman" pitchFamily="18" charset="0"/>
              </a:rPr>
              <a:t>: a part of the relevant population.</a:t>
            </a:r>
          </a:p>
          <a:p>
            <a:r>
              <a:rPr lang="en-US" sz="1100" u="sng" dirty="0">
                <a:latin typeface="Arial" pitchFamily="34" charset="0"/>
                <a:cs typeface="Times New Roman" pitchFamily="18" charset="0"/>
              </a:rPr>
              <a:t>Confidence interval</a:t>
            </a:r>
            <a:r>
              <a:rPr lang="en-US" sz="1100" dirty="0">
                <a:latin typeface="Arial" pitchFamily="34" charset="0"/>
                <a:cs typeface="Times New Roman" pitchFamily="18" charset="0"/>
              </a:rPr>
              <a:t>: the range on either side of an estimate from a sample that is likely to contain the true value for the whole population.</a:t>
            </a:r>
          </a:p>
          <a:p>
            <a:r>
              <a:rPr lang="en-US" sz="1100" u="sng" dirty="0">
                <a:latin typeface="Arial" pitchFamily="34" charset="0"/>
                <a:cs typeface="Times New Roman" pitchFamily="18" charset="0"/>
              </a:rPr>
              <a:t>Validity</a:t>
            </a:r>
            <a:r>
              <a:rPr lang="en-US" sz="1100" dirty="0">
                <a:latin typeface="Arial" pitchFamily="34" charset="0"/>
                <a:cs typeface="Times New Roman" pitchFamily="18" charset="0"/>
              </a:rPr>
              <a:t>: the extent to which data measures what it is intended to measure.</a:t>
            </a:r>
          </a:p>
        </p:txBody>
      </p:sp>
      <p:sp>
        <p:nvSpPr>
          <p:cNvPr id="88069" name="Text Box 3"/>
          <p:cNvSpPr txBox="1">
            <a:spLocks noChangeArrowheads="1"/>
          </p:cNvSpPr>
          <p:nvPr/>
        </p:nvSpPr>
        <p:spPr bwMode="auto">
          <a:xfrm>
            <a:off x="4294188" y="395288"/>
            <a:ext cx="25638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300" b="1" baseline="-25000" dirty="0">
                <a:solidFill>
                  <a:srgbClr val="000000"/>
                </a:solidFill>
              </a:rPr>
              <a:t>This slide refers to boldfaced terms appearing in Chapter 7.</a:t>
            </a:r>
          </a:p>
        </p:txBody>
      </p:sp>
    </p:spTree>
    <p:extLst>
      <p:ext uri="{BB962C8B-B14F-4D97-AF65-F5344CB8AC3E}">
        <p14:creationId xmlns:p14="http://schemas.microsoft.com/office/powerpoint/2010/main" val="3920233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hyperlink" Target="http://www.viddler.com/embed/b2b116fb/?f=1&amp;autoplay=0&amp;player=simple&amp;&amp;disablebranding=0"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6.xml.rels><?xml version="1.0" encoding="UTF-8" standalone="yes"?>
<Relationships xmlns="http://schemas.openxmlformats.org/package/2006/relationships"><Relationship Id="rId3" Type="http://schemas.openxmlformats.org/officeDocument/2006/relationships/hyperlink" Target="http://www.viddler.com/embed/2740be68/?f=1&amp;autoplay=0&amp;player=simple&amp;&amp;disablebranding=0"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hyperlink" Target="http://www.viddler.com/embed/f81f2b00/?f=1&amp;autoplay=0&amp;player=simple&amp;&amp;disablebranding=0"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7</a:t>
            </a:r>
          </a:p>
        </p:txBody>
      </p:sp>
      <p:sp>
        <p:nvSpPr>
          <p:cNvPr id="3" name="Subtitle 2"/>
          <p:cNvSpPr>
            <a:spLocks noGrp="1"/>
          </p:cNvSpPr>
          <p:nvPr>
            <p:ph type="subTitle" idx="1"/>
          </p:nvPr>
        </p:nvSpPr>
        <p:spPr>
          <a:xfrm>
            <a:off x="5486400" y="2250280"/>
            <a:ext cx="3117056" cy="2474120"/>
          </a:xfrm>
        </p:spPr>
        <p:txBody>
          <a:bodyPr>
            <a:normAutofit/>
          </a:bodyPr>
          <a:lstStyle/>
          <a:p>
            <a:r>
              <a:rPr lang="en-US" dirty="0"/>
              <a:t>Improving Decisions with Marketing Information</a:t>
            </a:r>
          </a:p>
        </p:txBody>
      </p:sp>
    </p:spTree>
    <p:custDataLst>
      <p:tags r:id="rId1"/>
    </p:custDataLst>
    <p:extLst>
      <p:ext uri="{BB962C8B-B14F-4D97-AF65-F5344CB8AC3E}">
        <p14:creationId xmlns:p14="http://schemas.microsoft.com/office/powerpoint/2010/main" val="147278237"/>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indent="-514350">
              <a:buFont typeface="+mj-lt"/>
              <a:buAutoNum type="arabicPeriod"/>
            </a:pPr>
            <a:r>
              <a:rPr lang="en-US" dirty="0"/>
              <a:t>discuss marketing information systems.</a:t>
            </a:r>
          </a:p>
          <a:p>
            <a:pPr marL="514350" indent="-514350">
              <a:buFont typeface="+mj-lt"/>
              <a:buAutoNum type="arabicPeriod"/>
            </a:pPr>
            <a:r>
              <a:rPr lang="en-US" dirty="0"/>
              <a:t>understand the scientific approach to marketing research.</a:t>
            </a:r>
          </a:p>
          <a:p>
            <a:pPr marL="514350" indent="-514350">
              <a:buFont typeface="+mj-lt"/>
              <a:buAutoNum type="arabicPeriod"/>
            </a:pPr>
            <a:r>
              <a:rPr lang="en-US" dirty="0"/>
              <a:t>cite methods for collecting secondary and primary data.</a:t>
            </a:r>
          </a:p>
          <a:p>
            <a:pPr marL="514350" indent="-514350">
              <a:buFont typeface="+mj-lt"/>
              <a:buAutoNum type="arabicPeriod"/>
            </a:pPr>
            <a:r>
              <a:rPr lang="en-US" dirty="0"/>
              <a:t>understand the role of observing, questioning, and using experimental methods in marketing research.</a:t>
            </a:r>
          </a:p>
        </p:txBody>
      </p:sp>
    </p:spTree>
    <p:custDataLst>
      <p:tags r:id="rId1"/>
    </p:custDataLst>
    <p:extLst>
      <p:ext uri="{BB962C8B-B14F-4D97-AF65-F5344CB8AC3E}">
        <p14:creationId xmlns:p14="http://schemas.microsoft.com/office/powerpoint/2010/main" val="11523505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indent="-514350">
              <a:buFont typeface="+mj-lt"/>
              <a:buAutoNum type="arabicPeriod" startAt="5"/>
            </a:pPr>
            <a:r>
              <a:rPr lang="en-US" dirty="0"/>
              <a:t>understand the challenges to interpreting marketing research data.</a:t>
            </a:r>
          </a:p>
          <a:p>
            <a:pPr marL="514350" indent="-514350">
              <a:buFont typeface="+mj-lt"/>
              <a:buAutoNum type="arabicPeriod" startAt="5"/>
            </a:pPr>
            <a:r>
              <a:rPr lang="en-US" dirty="0"/>
              <a:t>recognize how market research information aids marketing planning in international markets.</a:t>
            </a:r>
          </a:p>
          <a:p>
            <a:pPr marL="514350" indent="-514350">
              <a:buFont typeface="+mj-lt"/>
              <a:buAutoNum type="arabicPeriod" startAt="5"/>
            </a:pPr>
            <a:r>
              <a:rPr lang="en-US" dirty="0"/>
              <a:t>understand important new terms.</a:t>
            </a:r>
          </a:p>
        </p:txBody>
      </p:sp>
    </p:spTree>
    <p:custDataLst>
      <p:tags r:id="rId1"/>
    </p:custDataLst>
    <p:extLst>
      <p:ext uri="{BB962C8B-B14F-4D97-AF65-F5344CB8AC3E}">
        <p14:creationId xmlns:p14="http://schemas.microsoft.com/office/powerpoint/2010/main" val="178134419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8229600" cy="1398587"/>
          </a:xfrm>
        </p:spPr>
        <p:txBody>
          <a:bodyPr>
            <a:noAutofit/>
          </a:bodyPr>
          <a:lstStyle/>
          <a:p>
            <a:r>
              <a:rPr lang="en-US" altLang="en-US" sz="3200" dirty="0"/>
              <a:t>Marketing Information Inputs to Marketing Strategy Planning Decisions (Exhibit 7-1)</a:t>
            </a:r>
            <a:endParaRPr lang="en-US" sz="3200" dirty="0"/>
          </a:p>
        </p:txBody>
      </p:sp>
      <p:pic>
        <p:nvPicPr>
          <p:cNvPr id="1843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553200" y="1155700"/>
            <a:ext cx="2530322" cy="1827072"/>
          </a:xfrm>
          <a:prstGeom prst="rect">
            <a:avLst/>
          </a:prstGeom>
          <a:noFill/>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5"/>
          <p:cNvSpPr>
            <a:spLocks noChangeArrowheads="1"/>
          </p:cNvSpPr>
          <p:nvPr/>
        </p:nvSpPr>
        <p:spPr bwMode="auto">
          <a:xfrm>
            <a:off x="2971800" y="1219200"/>
            <a:ext cx="3200400" cy="1447800"/>
          </a:xfrm>
          <a:prstGeom prst="rightArrowCallout">
            <a:avLst>
              <a:gd name="adj1" fmla="val 25000"/>
              <a:gd name="adj2" fmla="val 25000"/>
              <a:gd name="adj3" fmla="val 36842"/>
              <a:gd name="adj4" fmla="val 66667"/>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r>
              <a:rPr lang="en-US" sz="2400" b="1" dirty="0">
                <a:latin typeface="+mn-lt"/>
              </a:rPr>
              <a:t>Information</a:t>
            </a:r>
          </a:p>
          <a:p>
            <a:pPr algn="ctr"/>
            <a:r>
              <a:rPr lang="en-US" sz="2400" b="1" dirty="0">
                <a:latin typeface="+mn-lt"/>
              </a:rPr>
              <a:t>for marketing</a:t>
            </a:r>
          </a:p>
          <a:p>
            <a:pPr algn="ctr"/>
            <a:r>
              <a:rPr lang="en-US" sz="2400" b="1" dirty="0">
                <a:latin typeface="+mn-lt"/>
              </a:rPr>
              <a:t>decisions</a:t>
            </a:r>
          </a:p>
        </p:txBody>
      </p:sp>
      <p:sp>
        <p:nvSpPr>
          <p:cNvPr id="8" name="Line 11"/>
          <p:cNvSpPr>
            <a:spLocks noChangeShapeType="1"/>
          </p:cNvSpPr>
          <p:nvPr/>
        </p:nvSpPr>
        <p:spPr bwMode="auto">
          <a:xfrm>
            <a:off x="6781800" y="31242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9" name="Line 12"/>
          <p:cNvSpPr>
            <a:spLocks noChangeShapeType="1"/>
          </p:cNvSpPr>
          <p:nvPr/>
        </p:nvSpPr>
        <p:spPr bwMode="auto">
          <a:xfrm>
            <a:off x="2286000" y="3124200"/>
            <a:ext cx="1676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0" name="AutoShape 14"/>
          <p:cNvSpPr>
            <a:spLocks noChangeArrowheads="1"/>
          </p:cNvSpPr>
          <p:nvPr/>
        </p:nvSpPr>
        <p:spPr bwMode="auto">
          <a:xfrm>
            <a:off x="228600" y="3505200"/>
            <a:ext cx="3962400" cy="29718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lgn="l">
              <a:defRPr/>
            </a:pPr>
            <a:r>
              <a:rPr lang="en-US" sz="1800" b="1" u="sng" dirty="0">
                <a:cs typeface="Arial" charset="0"/>
              </a:rPr>
              <a:t>Data guides marketing strategy</a:t>
            </a:r>
          </a:p>
          <a:p>
            <a:pPr marL="173038" indent="-173038" algn="l">
              <a:buFontTx/>
              <a:buChar char="•"/>
              <a:defRPr/>
            </a:pPr>
            <a:r>
              <a:rPr lang="en-US" sz="1800" b="1" dirty="0">
                <a:cs typeface="Arial" charset="0"/>
              </a:rPr>
              <a:t>Information sources</a:t>
            </a:r>
          </a:p>
          <a:p>
            <a:pPr marL="630238" lvl="1" indent="-173038" algn="l">
              <a:buFontTx/>
              <a:buChar char="•"/>
              <a:defRPr/>
            </a:pPr>
            <a:r>
              <a:rPr lang="en-US" sz="1800" b="1" dirty="0">
                <a:cs typeface="Arial" charset="0"/>
              </a:rPr>
              <a:t>External data</a:t>
            </a:r>
          </a:p>
          <a:p>
            <a:pPr marL="630238" lvl="1" indent="-173038" algn="l">
              <a:buFontTx/>
              <a:buChar char="•"/>
              <a:defRPr/>
            </a:pPr>
            <a:r>
              <a:rPr lang="en-US" sz="1800" b="1" dirty="0">
                <a:cs typeface="Arial" charset="0"/>
              </a:rPr>
              <a:t>Internal data</a:t>
            </a:r>
          </a:p>
          <a:p>
            <a:pPr marL="630238" lvl="1" indent="-173038" algn="l">
              <a:buFontTx/>
              <a:buChar char="•"/>
              <a:defRPr/>
            </a:pPr>
            <a:r>
              <a:rPr lang="en-US" sz="1800" b="1" dirty="0">
                <a:cs typeface="Arial" charset="0"/>
              </a:rPr>
              <a:t>Market research studies</a:t>
            </a:r>
          </a:p>
          <a:p>
            <a:pPr marL="630238" lvl="1" indent="-173038" algn="l">
              <a:buFontTx/>
              <a:buChar char="•"/>
              <a:defRPr/>
            </a:pPr>
            <a:r>
              <a:rPr lang="en-US" sz="1800" b="1" dirty="0">
                <a:cs typeface="Arial" charset="0"/>
              </a:rPr>
              <a:t>Big data</a:t>
            </a:r>
          </a:p>
          <a:p>
            <a:pPr marL="173038" indent="-173038" algn="l">
              <a:buFontTx/>
              <a:buChar char="•"/>
              <a:defRPr/>
            </a:pPr>
            <a:r>
              <a:rPr lang="en-US" sz="1800" b="1" dirty="0">
                <a:cs typeface="Arial" charset="0"/>
              </a:rPr>
              <a:t>Marketing analysis</a:t>
            </a:r>
          </a:p>
          <a:p>
            <a:pPr marL="630238" lvl="1" indent="-173038" algn="l">
              <a:buFontTx/>
              <a:buChar char="•"/>
              <a:defRPr/>
            </a:pPr>
            <a:r>
              <a:rPr lang="en-US" sz="1800" b="1" dirty="0">
                <a:cs typeface="Arial" charset="0"/>
              </a:rPr>
              <a:t>Decision support systems</a:t>
            </a:r>
          </a:p>
          <a:p>
            <a:pPr marL="630238" lvl="1" indent="-173038" algn="l">
              <a:buFontTx/>
              <a:buChar char="•"/>
              <a:defRPr/>
            </a:pPr>
            <a:r>
              <a:rPr lang="en-US" sz="1800" b="1" dirty="0">
                <a:cs typeface="Arial" charset="0"/>
              </a:rPr>
              <a:t>Marketing models</a:t>
            </a:r>
          </a:p>
          <a:p>
            <a:pPr marL="630238" lvl="1" indent="-173038" algn="l">
              <a:buFontTx/>
              <a:buChar char="•"/>
              <a:defRPr/>
            </a:pPr>
            <a:r>
              <a:rPr lang="en-US" sz="1800" b="1" dirty="0">
                <a:cs typeface="Arial" charset="0"/>
              </a:rPr>
              <a:t>Predictive analytics</a:t>
            </a:r>
          </a:p>
        </p:txBody>
      </p:sp>
      <p:sp>
        <p:nvSpPr>
          <p:cNvPr id="11" name="AutoShape 16"/>
          <p:cNvSpPr>
            <a:spLocks noChangeArrowheads="1"/>
          </p:cNvSpPr>
          <p:nvPr/>
        </p:nvSpPr>
        <p:spPr bwMode="auto">
          <a:xfrm>
            <a:off x="4343401" y="3505200"/>
            <a:ext cx="3886199" cy="29718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115888" indent="-115888" algn="l"/>
            <a:r>
              <a:rPr lang="en-US" sz="2000" b="1" u="sng" dirty="0"/>
              <a:t>Marketing research</a:t>
            </a:r>
          </a:p>
          <a:p>
            <a:pPr marL="115888" indent="-115888" algn="l">
              <a:buFontTx/>
              <a:buChar char="•"/>
            </a:pPr>
            <a:r>
              <a:rPr lang="en-US" sz="1700" b="1" dirty="0"/>
              <a:t> The scientific method</a:t>
            </a:r>
          </a:p>
          <a:p>
            <a:pPr marL="115888" indent="-115888" algn="l">
              <a:buFontTx/>
              <a:buChar char="•"/>
            </a:pPr>
            <a:r>
              <a:rPr lang="en-US" sz="1700" b="1" dirty="0"/>
              <a:t> Steps in marketing research</a:t>
            </a:r>
          </a:p>
          <a:p>
            <a:pPr marL="566738" lvl="1" indent="-277813" algn="l">
              <a:buFontTx/>
              <a:buAutoNum type="arabicPeriod"/>
            </a:pPr>
            <a:r>
              <a:rPr lang="en-US" sz="1700" b="1" dirty="0"/>
              <a:t>Define problem</a:t>
            </a:r>
          </a:p>
          <a:p>
            <a:pPr marL="566738" lvl="1" indent="-277813" algn="l">
              <a:buFontTx/>
              <a:buAutoNum type="arabicPeriod"/>
            </a:pPr>
            <a:r>
              <a:rPr lang="en-US" sz="1700" b="1" dirty="0"/>
              <a:t>Analyze situation</a:t>
            </a:r>
          </a:p>
          <a:p>
            <a:pPr marL="566738" lvl="1" indent="-277813" algn="l">
              <a:buFontTx/>
              <a:buAutoNum type="arabicPeriod"/>
            </a:pPr>
            <a:r>
              <a:rPr lang="en-US" sz="1700" b="1" dirty="0"/>
              <a:t>Gather problem-specific data</a:t>
            </a:r>
          </a:p>
          <a:p>
            <a:pPr marL="566738" lvl="1" indent="-277813" algn="l">
              <a:buFontTx/>
              <a:buAutoNum type="arabicPeriod"/>
            </a:pPr>
            <a:r>
              <a:rPr lang="en-US" sz="1700" b="1" dirty="0"/>
              <a:t>Interpret the data</a:t>
            </a:r>
          </a:p>
          <a:p>
            <a:pPr marL="566738" lvl="1" indent="-277813" algn="l">
              <a:buFontTx/>
              <a:buAutoNum type="arabicPeriod"/>
            </a:pPr>
            <a:r>
              <a:rPr lang="en-US" sz="1700" b="1" dirty="0"/>
              <a:t>Solve the problem</a:t>
            </a:r>
          </a:p>
        </p:txBody>
      </p:sp>
      <p:sp>
        <p:nvSpPr>
          <p:cNvPr id="12" name="Line 17"/>
          <p:cNvSpPr>
            <a:spLocks noChangeShapeType="1"/>
          </p:cNvSpPr>
          <p:nvPr/>
        </p:nvSpPr>
        <p:spPr bwMode="auto">
          <a:xfrm>
            <a:off x="3962400" y="3124200"/>
            <a:ext cx="2819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3" name="AutoShape 4"/>
          <p:cNvSpPr>
            <a:spLocks noChangeArrowheads="1"/>
          </p:cNvSpPr>
          <p:nvPr/>
        </p:nvSpPr>
        <p:spPr bwMode="auto">
          <a:xfrm>
            <a:off x="6248400" y="1066800"/>
            <a:ext cx="2846388" cy="1981200"/>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b="1" dirty="0">
              <a:latin typeface="+mn-lt"/>
            </a:endParaRPr>
          </a:p>
        </p:txBody>
      </p:sp>
      <p:sp>
        <p:nvSpPr>
          <p:cNvPr id="14" name="Line 7"/>
          <p:cNvSpPr>
            <a:spLocks noChangeShapeType="1"/>
          </p:cNvSpPr>
          <p:nvPr/>
        </p:nvSpPr>
        <p:spPr bwMode="auto">
          <a:xfrm>
            <a:off x="3962400" y="2667000"/>
            <a:ext cx="0" cy="457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5" name="Line 10"/>
          <p:cNvSpPr>
            <a:spLocks noChangeShapeType="1"/>
          </p:cNvSpPr>
          <p:nvPr/>
        </p:nvSpPr>
        <p:spPr bwMode="auto">
          <a:xfrm>
            <a:off x="2286000" y="3124200"/>
            <a:ext cx="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Tree>
    <p:custDataLst>
      <p:tags r:id="rId1"/>
    </p:custDataLst>
    <p:extLst>
      <p:ext uri="{BB962C8B-B14F-4D97-AF65-F5344CB8AC3E}">
        <p14:creationId xmlns:p14="http://schemas.microsoft.com/office/powerpoint/2010/main" val="201295593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1"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nodeType="afterGroup">
                            <p:stCondLst>
                              <p:cond delay="500"/>
                            </p:stCondLst>
                            <p:childTnLst>
                              <p:par>
                                <p:cTn id="17" presetID="2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nodeType="afterGroup">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nodeType="afterGroup">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up)">
                                      <p:cBhvr>
                                        <p:cTn id="31" dur="500"/>
                                        <p:tgtEl>
                                          <p:spTgt spid="10"/>
                                        </p:tgtEl>
                                      </p:cBhvr>
                                    </p:animEffect>
                                  </p:childTnLst>
                                </p:cTn>
                              </p:par>
                            </p:childTnLst>
                          </p:cTn>
                        </p:par>
                        <p:par>
                          <p:cTn id="32" fill="hold" nodeType="afterGroup">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nodeType="afterGroup">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nodeType="afterGroup">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8289"/>
            <a:ext cx="3657600" cy="1103311"/>
          </a:xfrm>
        </p:spPr>
        <p:txBody>
          <a:bodyPr>
            <a:normAutofit fontScale="90000"/>
          </a:bodyPr>
          <a:lstStyle/>
          <a:p>
            <a:r>
              <a:rPr lang="en-US" dirty="0"/>
              <a:t>An MIS makes information available and accessible</a:t>
            </a:r>
          </a:p>
        </p:txBody>
      </p:sp>
      <p:pic>
        <p:nvPicPr>
          <p:cNvPr id="3" name="Picture 2"/>
          <p:cNvPicPr>
            <a:picLocks noChangeAspect="1"/>
          </p:cNvPicPr>
          <p:nvPr/>
        </p:nvPicPr>
        <p:blipFill>
          <a:blip r:embed="rId4"/>
          <a:stretch>
            <a:fillRect/>
          </a:stretch>
        </p:blipFill>
        <p:spPr>
          <a:xfrm>
            <a:off x="4419600" y="149992"/>
            <a:ext cx="4439295" cy="6116029"/>
          </a:xfrm>
          <a:prstGeom prst="rect">
            <a:avLst/>
          </a:prstGeom>
        </p:spPr>
      </p:pic>
      <p:sp>
        <p:nvSpPr>
          <p:cNvPr id="2" name="TextBox 1"/>
          <p:cNvSpPr txBox="1"/>
          <p:nvPr/>
        </p:nvSpPr>
        <p:spPr>
          <a:xfrm>
            <a:off x="2362200" y="6019800"/>
            <a:ext cx="1752600" cy="246221"/>
          </a:xfrm>
          <a:prstGeom prst="rect">
            <a:avLst/>
          </a:prstGeom>
          <a:noFill/>
        </p:spPr>
        <p:txBody>
          <a:bodyPr wrap="square" rtlCol="0">
            <a:spAutoFit/>
          </a:bodyPr>
          <a:lstStyle/>
          <a:p>
            <a:r>
              <a:rPr lang="en-US" sz="1000" i="1" dirty="0"/>
              <a:t>Source: SAS Institute Inc.</a:t>
            </a:r>
            <a:r>
              <a:rPr lang="en-US" sz="1000" dirty="0"/>
              <a:t> </a:t>
            </a:r>
          </a:p>
        </p:txBody>
      </p:sp>
    </p:spTree>
    <p:custDataLst>
      <p:tags r:id="rId1"/>
    </p:custDataLst>
    <p:extLst>
      <p:ext uri="{BB962C8B-B14F-4D97-AF65-F5344CB8AC3E}">
        <p14:creationId xmlns:p14="http://schemas.microsoft.com/office/powerpoint/2010/main" val="1421355380"/>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cxnSp>
        <p:nvCxnSpPr>
          <p:cNvPr id="3" name="Straight Connector 2"/>
          <p:cNvCxnSpPr>
            <a:stCxn id="15" idx="1"/>
          </p:cNvCxnSpPr>
          <p:nvPr/>
        </p:nvCxnSpPr>
        <p:spPr>
          <a:xfrm flipH="1">
            <a:off x="5334000" y="3429000"/>
            <a:ext cx="7620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26" name="Line 8"/>
          <p:cNvSpPr>
            <a:spLocks noChangeShapeType="1"/>
          </p:cNvSpPr>
          <p:nvPr/>
        </p:nvSpPr>
        <p:spPr bwMode="auto">
          <a:xfrm rot="6300000" flipH="1">
            <a:off x="5297519" y="4644410"/>
            <a:ext cx="441718" cy="99880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000" b="1" dirty="0">
              <a:latin typeface="+mn-lt"/>
            </a:endParaRPr>
          </a:p>
        </p:txBody>
      </p:sp>
      <p:sp>
        <p:nvSpPr>
          <p:cNvPr id="27" name="Line 4"/>
          <p:cNvSpPr>
            <a:spLocks noChangeShapeType="1"/>
          </p:cNvSpPr>
          <p:nvPr/>
        </p:nvSpPr>
        <p:spPr bwMode="auto">
          <a:xfrm rot="10800000" flipH="1">
            <a:off x="2732088" y="4800600"/>
            <a:ext cx="685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000" b="1" dirty="0">
              <a:latin typeface="+mn-lt"/>
            </a:endParaRPr>
          </a:p>
        </p:txBody>
      </p:sp>
      <p:sp>
        <p:nvSpPr>
          <p:cNvPr id="28" name="Line 11"/>
          <p:cNvSpPr>
            <a:spLocks noChangeShapeType="1"/>
          </p:cNvSpPr>
          <p:nvPr/>
        </p:nvSpPr>
        <p:spPr bwMode="auto">
          <a:xfrm>
            <a:off x="4267200" y="2449513"/>
            <a:ext cx="0" cy="6778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2000" b="1" dirty="0">
              <a:latin typeface="+mn-lt"/>
            </a:endParaRPr>
          </a:p>
        </p:txBody>
      </p:sp>
      <p:sp>
        <p:nvSpPr>
          <p:cNvPr id="21509" name="Rectangle 2"/>
          <p:cNvSpPr>
            <a:spLocks noGrp="1" noChangeArrowheads="1"/>
          </p:cNvSpPr>
          <p:nvPr>
            <p:ph type="title"/>
          </p:nvPr>
        </p:nvSpPr>
        <p:spPr>
          <a:xfrm>
            <a:off x="457200" y="125413"/>
            <a:ext cx="8229600" cy="1398587"/>
          </a:xfrm>
        </p:spPr>
        <p:txBody>
          <a:bodyPr>
            <a:normAutofit/>
          </a:bodyPr>
          <a:lstStyle/>
          <a:p>
            <a:r>
              <a:rPr lang="en-US" altLang="en-US" sz="4000" dirty="0"/>
              <a:t>Marketing Information Systems Are Progressing</a:t>
            </a:r>
            <a:endParaRPr lang="en-US" sz="4000" dirty="0"/>
          </a:p>
        </p:txBody>
      </p:sp>
      <p:cxnSp>
        <p:nvCxnSpPr>
          <p:cNvPr id="5" name="Straight Connector 4"/>
          <p:cNvCxnSpPr>
            <a:stCxn id="12" idx="3"/>
          </p:cNvCxnSpPr>
          <p:nvPr/>
        </p:nvCxnSpPr>
        <p:spPr>
          <a:xfrm>
            <a:off x="2514600" y="3390900"/>
            <a:ext cx="457200" cy="1984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12" name="AutoShape 3">
            <a:hlinkHover r:id="" action="ppaction://macro?name=changecolor"/>
          </p:cNvPr>
          <p:cNvSpPr>
            <a:spLocks noChangeArrowheads="1"/>
          </p:cNvSpPr>
          <p:nvPr/>
        </p:nvSpPr>
        <p:spPr bwMode="auto">
          <a:xfrm>
            <a:off x="76200" y="2743200"/>
            <a:ext cx="24384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cs typeface="Arial" pitchFamily="34" charset="0"/>
              </a:rPr>
              <a:t>Decision support systems aid managers</a:t>
            </a:r>
          </a:p>
        </p:txBody>
      </p:sp>
      <p:sp>
        <p:nvSpPr>
          <p:cNvPr id="13" name="AutoShape 7">
            <a:hlinkHover r:id="" action="ppaction://macro?name=changecolor"/>
          </p:cNvPr>
          <p:cNvSpPr>
            <a:spLocks noChangeArrowheads="1"/>
          </p:cNvSpPr>
          <p:nvPr/>
        </p:nvSpPr>
        <p:spPr bwMode="auto">
          <a:xfrm>
            <a:off x="228600" y="5029201"/>
            <a:ext cx="2514600" cy="1371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cs typeface="Arial" pitchFamily="34" charset="0"/>
              </a:rPr>
              <a:t>Information is easily accessible</a:t>
            </a:r>
          </a:p>
        </p:txBody>
      </p:sp>
      <p:sp>
        <p:nvSpPr>
          <p:cNvPr id="14" name="AutoShape 12">
            <a:hlinkHover r:id="" action="ppaction://macro?name=changecolor"/>
          </p:cNvPr>
          <p:cNvSpPr>
            <a:spLocks noChangeArrowheads="1"/>
          </p:cNvSpPr>
          <p:nvPr/>
        </p:nvSpPr>
        <p:spPr bwMode="auto">
          <a:xfrm>
            <a:off x="2514600" y="1594645"/>
            <a:ext cx="3505200" cy="10668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cs typeface="Arial" pitchFamily="34" charset="0"/>
              </a:rPr>
              <a:t>MIS makes information available and accessible</a:t>
            </a:r>
          </a:p>
        </p:txBody>
      </p:sp>
      <p:pic>
        <p:nvPicPr>
          <p:cNvPr id="21513" name="Picture 1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28328" y="3124550"/>
            <a:ext cx="3367672" cy="22455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5" name="AutoShape 12">
            <a:hlinkHover r:id="" action="ppaction://macro?name=changecolor"/>
          </p:cNvPr>
          <p:cNvSpPr>
            <a:spLocks noChangeArrowheads="1"/>
          </p:cNvSpPr>
          <p:nvPr/>
        </p:nvSpPr>
        <p:spPr bwMode="auto">
          <a:xfrm>
            <a:off x="6096000" y="2743200"/>
            <a:ext cx="2438400" cy="1371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cs typeface="Arial" pitchFamily="34" charset="0"/>
              </a:rPr>
              <a:t>“Big Data”</a:t>
            </a:r>
          </a:p>
        </p:txBody>
      </p:sp>
      <p:sp>
        <p:nvSpPr>
          <p:cNvPr id="16" name="AutoShape 7">
            <a:hlinkHover r:id="" action="ppaction://macro?name=changecolor"/>
          </p:cNvPr>
          <p:cNvSpPr>
            <a:spLocks noChangeArrowheads="1"/>
          </p:cNvSpPr>
          <p:nvPr/>
        </p:nvSpPr>
        <p:spPr bwMode="auto">
          <a:xfrm>
            <a:off x="5867400" y="5029200"/>
            <a:ext cx="2438401" cy="1371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cs typeface="Arial" pitchFamily="34" charset="0"/>
              </a:rPr>
              <a:t>From raw data to wisdom</a:t>
            </a:r>
          </a:p>
        </p:txBody>
      </p:sp>
      <p:sp>
        <p:nvSpPr>
          <p:cNvPr id="2" name="TextBox 1"/>
          <p:cNvSpPr txBox="1"/>
          <p:nvPr/>
        </p:nvSpPr>
        <p:spPr>
          <a:xfrm>
            <a:off x="3420936" y="5331432"/>
            <a:ext cx="1854631" cy="553998"/>
          </a:xfrm>
          <a:prstGeom prst="rect">
            <a:avLst/>
          </a:prstGeom>
          <a:noFill/>
        </p:spPr>
        <p:txBody>
          <a:bodyPr wrap="square" rtlCol="0">
            <a:spAutoFit/>
          </a:bodyPr>
          <a:lstStyle/>
          <a:p>
            <a:r>
              <a:rPr lang="de-DE" sz="1000" dirty="0"/>
              <a:t>©</a:t>
            </a:r>
            <a:r>
              <a:rPr lang="en-US" sz="1000" dirty="0"/>
              <a:t>Shutterstock / Africa Studio</a:t>
            </a:r>
          </a:p>
          <a:p>
            <a:br>
              <a:rPr lang="en-US" sz="1000" dirty="0"/>
            </a:br>
            <a:endParaRPr lang="en-US" sz="1000" dirty="0"/>
          </a:p>
        </p:txBody>
      </p:sp>
    </p:spTree>
    <p:custDataLst>
      <p:tags r:id="rId1"/>
    </p:custDataLst>
    <p:extLst>
      <p:ext uri="{BB962C8B-B14F-4D97-AF65-F5344CB8AC3E}">
        <p14:creationId xmlns:p14="http://schemas.microsoft.com/office/powerpoint/2010/main" val="18266271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4"/>
                                        </p:tgtEl>
                                        <p:attrNameLst>
                                          <p:attrName>style.color</p:attrName>
                                        </p:attrNameLst>
                                      </p:cBhvr>
                                      <p:by>
                                        <p:hsl h="0" s="-70588" l="0"/>
                                      </p:by>
                                    </p:animClr>
                                    <p:animClr clrSpc="hsl" dir="cw">
                                      <p:cBhvr>
                                        <p:cTn id="16" dur="500" fill="hold"/>
                                        <p:tgtEl>
                                          <p:spTgt spid="14"/>
                                        </p:tgtEl>
                                        <p:attrNameLst>
                                          <p:attrName>fillcolor</p:attrName>
                                        </p:attrNameLst>
                                      </p:cBhvr>
                                      <p:by>
                                        <p:hsl h="0" s="-70588" l="0"/>
                                      </p:by>
                                    </p:animClr>
                                    <p:animClr clrSpc="hsl" dir="cw">
                                      <p:cBhvr>
                                        <p:cTn id="17" dur="500" fill="hold"/>
                                        <p:tgtEl>
                                          <p:spTgt spid="14"/>
                                        </p:tgtEl>
                                        <p:attrNameLst>
                                          <p:attrName>stroke.color</p:attrName>
                                        </p:attrNameLst>
                                      </p:cBhvr>
                                      <p:by>
                                        <p:hsl h="0" s="-70588" l="0"/>
                                      </p:by>
                                    </p:animClr>
                                    <p:set>
                                      <p:cBhvr>
                                        <p:cTn id="18" dur="500" fill="hold"/>
                                        <p:tgtEl>
                                          <p:spTgt spid="14"/>
                                        </p:tgtEl>
                                        <p:attrNameLst>
                                          <p:attrName>fill.type</p:attrName>
                                        </p:attrNameLst>
                                      </p:cBhvr>
                                      <p:to>
                                        <p:strVal val="solid"/>
                                      </p:to>
                                    </p:set>
                                  </p:childTnLst>
                                </p:cTn>
                              </p:par>
                            </p:childTnLst>
                          </p:cTn>
                        </p:par>
                        <p:par>
                          <p:cTn id="19" fill="hold">
                            <p:stCondLst>
                              <p:cond delay="500"/>
                            </p:stCondLst>
                            <p:childTnLst>
                              <p:par>
                                <p:cTn id="20" presetID="22" presetClass="entr" presetSubtype="4"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15"/>
                                        </p:tgtEl>
                                        <p:attrNameLst>
                                          <p:attrName>style.color</p:attrName>
                                        </p:attrNameLst>
                                      </p:cBhvr>
                                      <p:by>
                                        <p:hsl h="0" s="-70588" l="0"/>
                                      </p:by>
                                    </p:animClr>
                                    <p:animClr clrSpc="hsl" dir="cw">
                                      <p:cBhvr>
                                        <p:cTn id="31" dur="500" fill="hold"/>
                                        <p:tgtEl>
                                          <p:spTgt spid="15"/>
                                        </p:tgtEl>
                                        <p:attrNameLst>
                                          <p:attrName>fillcolor</p:attrName>
                                        </p:attrNameLst>
                                      </p:cBhvr>
                                      <p:by>
                                        <p:hsl h="0" s="-70588" l="0"/>
                                      </p:by>
                                    </p:animClr>
                                    <p:animClr clrSpc="hsl" dir="cw">
                                      <p:cBhvr>
                                        <p:cTn id="32" dur="500" fill="hold"/>
                                        <p:tgtEl>
                                          <p:spTgt spid="15"/>
                                        </p:tgtEl>
                                        <p:attrNameLst>
                                          <p:attrName>stroke.color</p:attrName>
                                        </p:attrNameLst>
                                      </p:cBhvr>
                                      <p:by>
                                        <p:hsl h="0" s="-70588" l="0"/>
                                      </p:by>
                                    </p:animClr>
                                    <p:set>
                                      <p:cBhvr>
                                        <p:cTn id="33" dur="500" fill="hold"/>
                                        <p:tgtEl>
                                          <p:spTgt spid="15"/>
                                        </p:tgtEl>
                                        <p:attrNameLst>
                                          <p:attrName>fill.type</p:attrName>
                                        </p:attrNameLst>
                                      </p:cBhvr>
                                      <p:to>
                                        <p:strVal val="solid"/>
                                      </p:to>
                                    </p:se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up)">
                                      <p:cBhvr>
                                        <p:cTn id="37" dur="500"/>
                                        <p:tgtEl>
                                          <p:spTgt spid="26"/>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16"/>
                                        </p:tgtEl>
                                        <p:attrNameLst>
                                          <p:attrName>style.color</p:attrName>
                                        </p:attrNameLst>
                                      </p:cBhvr>
                                      <p:by>
                                        <p:hsl h="0" s="-70588" l="0"/>
                                      </p:by>
                                    </p:animClr>
                                    <p:animClr clrSpc="hsl" dir="cw">
                                      <p:cBhvr>
                                        <p:cTn id="46" dur="500" fill="hold"/>
                                        <p:tgtEl>
                                          <p:spTgt spid="16"/>
                                        </p:tgtEl>
                                        <p:attrNameLst>
                                          <p:attrName>fillcolor</p:attrName>
                                        </p:attrNameLst>
                                      </p:cBhvr>
                                      <p:by>
                                        <p:hsl h="0" s="-70588" l="0"/>
                                      </p:by>
                                    </p:animClr>
                                    <p:animClr clrSpc="hsl" dir="cw">
                                      <p:cBhvr>
                                        <p:cTn id="47" dur="500" fill="hold"/>
                                        <p:tgtEl>
                                          <p:spTgt spid="16"/>
                                        </p:tgtEl>
                                        <p:attrNameLst>
                                          <p:attrName>stroke.color</p:attrName>
                                        </p:attrNameLst>
                                      </p:cBhvr>
                                      <p:by>
                                        <p:hsl h="0" s="-70588" l="0"/>
                                      </p:by>
                                    </p:animClr>
                                    <p:set>
                                      <p:cBhvr>
                                        <p:cTn id="48" dur="500" fill="hold"/>
                                        <p:tgtEl>
                                          <p:spTgt spid="16"/>
                                        </p:tgtEl>
                                        <p:attrNameLst>
                                          <p:attrName>fill.type</p:attrName>
                                        </p:attrNameLst>
                                      </p:cBhvr>
                                      <p:to>
                                        <p:strVal val="solid"/>
                                      </p:to>
                                    </p:set>
                                  </p:childTnLst>
                                </p:cTn>
                              </p:par>
                            </p:childTnLst>
                          </p:cTn>
                        </p:par>
                        <p:par>
                          <p:cTn id="49" fill="hold">
                            <p:stCondLst>
                              <p:cond delay="500"/>
                            </p:stCondLst>
                            <p:childTnLst>
                              <p:par>
                                <p:cTn id="50" presetID="22" presetClass="entr" presetSubtype="1"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childTnLst>
                          </p:cTn>
                        </p:par>
                        <p:par>
                          <p:cTn id="53" fill="hold">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right)">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mph" presetSubtype="0" fill="hold" grpId="1" nodeType="clickEffect">
                                  <p:stCondLst>
                                    <p:cond delay="0"/>
                                  </p:stCondLst>
                                  <p:childTnLst>
                                    <p:animClr clrSpc="hsl" dir="cw">
                                      <p:cBhvr override="childStyle">
                                        <p:cTn id="60" dur="500" fill="hold"/>
                                        <p:tgtEl>
                                          <p:spTgt spid="13"/>
                                        </p:tgtEl>
                                        <p:attrNameLst>
                                          <p:attrName>style.color</p:attrName>
                                        </p:attrNameLst>
                                      </p:cBhvr>
                                      <p:by>
                                        <p:hsl h="0" s="-70588" l="0"/>
                                      </p:by>
                                    </p:animClr>
                                    <p:animClr clrSpc="hsl" dir="cw">
                                      <p:cBhvr>
                                        <p:cTn id="61" dur="500" fill="hold"/>
                                        <p:tgtEl>
                                          <p:spTgt spid="13"/>
                                        </p:tgtEl>
                                        <p:attrNameLst>
                                          <p:attrName>fillcolor</p:attrName>
                                        </p:attrNameLst>
                                      </p:cBhvr>
                                      <p:by>
                                        <p:hsl h="0" s="-70588" l="0"/>
                                      </p:by>
                                    </p:animClr>
                                    <p:animClr clrSpc="hsl" dir="cw">
                                      <p:cBhvr>
                                        <p:cTn id="62" dur="500" fill="hold"/>
                                        <p:tgtEl>
                                          <p:spTgt spid="13"/>
                                        </p:tgtEl>
                                        <p:attrNameLst>
                                          <p:attrName>stroke.color</p:attrName>
                                        </p:attrNameLst>
                                      </p:cBhvr>
                                      <p:by>
                                        <p:hsl h="0" s="-70588" l="0"/>
                                      </p:by>
                                    </p:animClr>
                                    <p:set>
                                      <p:cBhvr>
                                        <p:cTn id="63" dur="500" fill="hold"/>
                                        <p:tgtEl>
                                          <p:spTgt spid="13"/>
                                        </p:tgtEl>
                                        <p:attrNameLst>
                                          <p:attrName>fill.type</p:attrName>
                                        </p:attrNameLst>
                                      </p:cBhvr>
                                      <p:to>
                                        <p:strVal val="solid"/>
                                      </p:to>
                                    </p:set>
                                  </p:childTnLst>
                                </p:cTn>
                              </p:par>
                            </p:childTnLst>
                          </p:cTn>
                        </p:par>
                        <p:par>
                          <p:cTn id="64" fill="hold">
                            <p:stCondLst>
                              <p:cond delay="500"/>
                            </p:stCondLst>
                            <p:childTnLst>
                              <p:par>
                                <p:cTn id="65" presetID="22" presetClass="entr" presetSubtype="2"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right)">
                                      <p:cBhvr>
                                        <p:cTn id="67" dur="500"/>
                                        <p:tgtEl>
                                          <p:spTgt spid="5"/>
                                        </p:tgtEl>
                                      </p:cBhvr>
                                    </p:animEffect>
                                  </p:childTnLst>
                                </p:cTn>
                              </p:par>
                            </p:childTnLst>
                          </p:cTn>
                        </p:par>
                        <p:par>
                          <p:cTn id="68" fill="hold">
                            <p:stCondLst>
                              <p:cond delay="1000"/>
                            </p:stCondLst>
                            <p:childTnLst>
                              <p:par>
                                <p:cTn id="69" presetID="22" presetClass="entr" presetSubtype="2"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right)">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12" grpId="0" animBg="1"/>
      <p:bldP spid="13" grpId="0" animBg="1"/>
      <p:bldP spid="13" grpId="1" animBg="1"/>
      <p:bldP spid="14" grpId="0" animBg="1"/>
      <p:bldP spid="14" grpId="1" animBg="1"/>
      <p:bldP spid="15" grpId="0" animBg="1"/>
      <p:bldP spid="15" grpId="1" animBg="1"/>
      <p:bldP spid="16" grpId="0" animBg="1"/>
      <p:bldP spid="16" grpId="1"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normAutofit fontScale="90000"/>
          </a:bodyPr>
          <a:lstStyle/>
          <a:p>
            <a:r>
              <a:rPr lang="en-US" dirty="0"/>
              <a:t>Elements of a Marketing Information System (Exhibit 7-2)</a:t>
            </a:r>
          </a:p>
        </p:txBody>
      </p:sp>
      <p:sp>
        <p:nvSpPr>
          <p:cNvPr id="19" name="Line 21"/>
          <p:cNvSpPr>
            <a:spLocks noChangeShapeType="1"/>
          </p:cNvSpPr>
          <p:nvPr/>
        </p:nvSpPr>
        <p:spPr bwMode="auto">
          <a:xfrm flipH="1" flipV="1">
            <a:off x="2590800" y="2667000"/>
            <a:ext cx="990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0" name="AutoShape 22"/>
          <p:cNvSpPr>
            <a:spLocks noChangeArrowheads="1"/>
          </p:cNvSpPr>
          <p:nvPr/>
        </p:nvSpPr>
        <p:spPr bwMode="auto">
          <a:xfrm>
            <a:off x="766233" y="1631950"/>
            <a:ext cx="2286000" cy="128016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Information sources</a:t>
            </a:r>
          </a:p>
        </p:txBody>
      </p:sp>
      <p:sp>
        <p:nvSpPr>
          <p:cNvPr id="21" name="Line 25"/>
          <p:cNvSpPr>
            <a:spLocks noChangeShapeType="1"/>
          </p:cNvSpPr>
          <p:nvPr/>
        </p:nvSpPr>
        <p:spPr bwMode="auto">
          <a:xfrm flipV="1">
            <a:off x="5346700" y="2896922"/>
            <a:ext cx="530754" cy="5270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2" name="Line 28"/>
          <p:cNvSpPr>
            <a:spLocks noChangeShapeType="1"/>
          </p:cNvSpPr>
          <p:nvPr/>
        </p:nvSpPr>
        <p:spPr bwMode="auto">
          <a:xfrm>
            <a:off x="5183188" y="3886200"/>
            <a:ext cx="684212" cy="35560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3" name="Line 31"/>
          <p:cNvSpPr>
            <a:spLocks noChangeShapeType="1"/>
          </p:cNvSpPr>
          <p:nvPr/>
        </p:nvSpPr>
        <p:spPr bwMode="auto">
          <a:xfrm flipV="1">
            <a:off x="4457700" y="4758514"/>
            <a:ext cx="38100" cy="6142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AutoShape 35">
            <a:hlinkHover r:id="" action="ppaction://macro?name=changecolor"/>
          </p:cNvPr>
          <p:cNvSpPr>
            <a:spLocks noChangeArrowheads="1"/>
          </p:cNvSpPr>
          <p:nvPr/>
        </p:nvSpPr>
        <p:spPr bwMode="auto">
          <a:xfrm>
            <a:off x="5867400" y="1825625"/>
            <a:ext cx="2286000" cy="128016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Data storage and access</a:t>
            </a:r>
          </a:p>
        </p:txBody>
      </p:sp>
      <p:sp>
        <p:nvSpPr>
          <p:cNvPr id="26" name="AutoShape 37"/>
          <p:cNvSpPr>
            <a:spLocks noChangeArrowheads="1"/>
          </p:cNvSpPr>
          <p:nvPr/>
        </p:nvSpPr>
        <p:spPr bwMode="auto">
          <a:xfrm>
            <a:off x="2897188" y="5180789"/>
            <a:ext cx="3503612" cy="1448611"/>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Marketing strategy planning process and strategy decisions</a:t>
            </a:r>
          </a:p>
        </p:txBody>
      </p:sp>
      <p:sp>
        <p:nvSpPr>
          <p:cNvPr id="27" name="Oval 38"/>
          <p:cNvSpPr>
            <a:spLocks noChangeArrowheads="1"/>
          </p:cNvSpPr>
          <p:nvPr/>
        </p:nvSpPr>
        <p:spPr bwMode="auto">
          <a:xfrm>
            <a:off x="3352800" y="28956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t>MIS</a:t>
            </a:r>
          </a:p>
        </p:txBody>
      </p:sp>
      <p:sp>
        <p:nvSpPr>
          <p:cNvPr id="32" name="AutoShape 37"/>
          <p:cNvSpPr>
            <a:spLocks noChangeArrowheads="1"/>
          </p:cNvSpPr>
          <p:nvPr/>
        </p:nvSpPr>
        <p:spPr bwMode="auto">
          <a:xfrm>
            <a:off x="5867400" y="3733800"/>
            <a:ext cx="2286000" cy="128016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Marketing analysis</a:t>
            </a:r>
          </a:p>
        </p:txBody>
      </p:sp>
      <p:sp>
        <p:nvSpPr>
          <p:cNvPr id="12" name="Line 31"/>
          <p:cNvSpPr>
            <a:spLocks noChangeShapeType="1"/>
          </p:cNvSpPr>
          <p:nvPr/>
        </p:nvSpPr>
        <p:spPr bwMode="auto">
          <a:xfrm flipV="1">
            <a:off x="3049588" y="4241800"/>
            <a:ext cx="337079" cy="11112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3" name="AutoShape 37"/>
          <p:cNvSpPr>
            <a:spLocks noChangeArrowheads="1"/>
          </p:cNvSpPr>
          <p:nvPr/>
        </p:nvSpPr>
        <p:spPr bwMode="auto">
          <a:xfrm>
            <a:off x="800100" y="3701345"/>
            <a:ext cx="2286000" cy="128016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Results</a:t>
            </a:r>
          </a:p>
        </p:txBody>
      </p:sp>
    </p:spTree>
    <p:custDataLst>
      <p:tags r:id="rId1"/>
    </p:custDataLst>
    <p:extLst>
      <p:ext uri="{BB962C8B-B14F-4D97-AF65-F5344CB8AC3E}">
        <p14:creationId xmlns:p14="http://schemas.microsoft.com/office/powerpoint/2010/main" val="180274079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0"/>
                                        </p:tgtEl>
                                        <p:attrNameLst>
                                          <p:attrName>style.color</p:attrName>
                                        </p:attrNameLst>
                                      </p:cBhvr>
                                      <p:by>
                                        <p:hsl h="0" s="-70588" l="0"/>
                                      </p:by>
                                    </p:animClr>
                                    <p:animClr clrSpc="hsl" dir="cw">
                                      <p:cBhvr>
                                        <p:cTn id="20" dur="500" fill="hold"/>
                                        <p:tgtEl>
                                          <p:spTgt spid="20"/>
                                        </p:tgtEl>
                                        <p:attrNameLst>
                                          <p:attrName>fillcolor</p:attrName>
                                        </p:attrNameLst>
                                      </p:cBhvr>
                                      <p:by>
                                        <p:hsl h="0" s="-70588" l="0"/>
                                      </p:by>
                                    </p:animClr>
                                    <p:animClr clrSpc="hsl" dir="cw">
                                      <p:cBhvr>
                                        <p:cTn id="21" dur="500" fill="hold"/>
                                        <p:tgtEl>
                                          <p:spTgt spid="20"/>
                                        </p:tgtEl>
                                        <p:attrNameLst>
                                          <p:attrName>stroke.color</p:attrName>
                                        </p:attrNameLst>
                                      </p:cBhvr>
                                      <p:by>
                                        <p:hsl h="0" s="-70588" l="0"/>
                                      </p:by>
                                    </p:animClr>
                                    <p:set>
                                      <p:cBhvr>
                                        <p:cTn id="22" dur="500" fill="hold"/>
                                        <p:tgtEl>
                                          <p:spTgt spid="20"/>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24"/>
                                        </p:tgtEl>
                                        <p:attrNameLst>
                                          <p:attrName>style.color</p:attrName>
                                        </p:attrNameLst>
                                      </p:cBhvr>
                                      <p:by>
                                        <p:hsl h="0" s="-70588" l="0"/>
                                      </p:by>
                                    </p:animClr>
                                    <p:animClr clrSpc="hsl" dir="cw">
                                      <p:cBhvr>
                                        <p:cTn id="34" dur="500" fill="hold"/>
                                        <p:tgtEl>
                                          <p:spTgt spid="24"/>
                                        </p:tgtEl>
                                        <p:attrNameLst>
                                          <p:attrName>fillcolor</p:attrName>
                                        </p:attrNameLst>
                                      </p:cBhvr>
                                      <p:by>
                                        <p:hsl h="0" s="-70588" l="0"/>
                                      </p:by>
                                    </p:animClr>
                                    <p:animClr clrSpc="hsl" dir="cw">
                                      <p:cBhvr>
                                        <p:cTn id="35" dur="500" fill="hold"/>
                                        <p:tgtEl>
                                          <p:spTgt spid="24"/>
                                        </p:tgtEl>
                                        <p:attrNameLst>
                                          <p:attrName>stroke.color</p:attrName>
                                        </p:attrNameLst>
                                      </p:cBhvr>
                                      <p:by>
                                        <p:hsl h="0" s="-70588" l="0"/>
                                      </p:by>
                                    </p:animClr>
                                    <p:set>
                                      <p:cBhvr>
                                        <p:cTn id="36" dur="500" fill="hold"/>
                                        <p:tgtEl>
                                          <p:spTgt spid="24"/>
                                        </p:tgtEl>
                                        <p:attrNameLst>
                                          <p:attrName>fill.type</p:attrName>
                                        </p:attrNameLst>
                                      </p:cBhvr>
                                      <p:to>
                                        <p:strVal val="solid"/>
                                      </p:to>
                                    </p:se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32"/>
                                        </p:tgtEl>
                                        <p:attrNameLst>
                                          <p:attrName>style.color</p:attrName>
                                        </p:attrNameLst>
                                      </p:cBhvr>
                                      <p:by>
                                        <p:hsl h="0" s="-70588" l="0"/>
                                      </p:by>
                                    </p:animClr>
                                    <p:animClr clrSpc="hsl" dir="cw">
                                      <p:cBhvr>
                                        <p:cTn id="48" dur="500" fill="hold"/>
                                        <p:tgtEl>
                                          <p:spTgt spid="32"/>
                                        </p:tgtEl>
                                        <p:attrNameLst>
                                          <p:attrName>fillcolor</p:attrName>
                                        </p:attrNameLst>
                                      </p:cBhvr>
                                      <p:by>
                                        <p:hsl h="0" s="-70588" l="0"/>
                                      </p:by>
                                    </p:animClr>
                                    <p:animClr clrSpc="hsl" dir="cw">
                                      <p:cBhvr>
                                        <p:cTn id="49" dur="500" fill="hold"/>
                                        <p:tgtEl>
                                          <p:spTgt spid="32"/>
                                        </p:tgtEl>
                                        <p:attrNameLst>
                                          <p:attrName>stroke.color</p:attrName>
                                        </p:attrNameLst>
                                      </p:cBhvr>
                                      <p:by>
                                        <p:hsl h="0" s="-70588" l="0"/>
                                      </p:by>
                                    </p:animClr>
                                    <p:set>
                                      <p:cBhvr>
                                        <p:cTn id="50" dur="500" fill="hold"/>
                                        <p:tgtEl>
                                          <p:spTgt spid="32"/>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500"/>
                                        <p:tgtEl>
                                          <p:spTgt spid="23"/>
                                        </p:tgtEl>
                                      </p:cBhvr>
                                    </p:animEffect>
                                  </p:childTnLst>
                                </p:cTn>
                              </p:par>
                            </p:childTnLst>
                          </p:cTn>
                        </p:par>
                        <p:par>
                          <p:cTn id="54" fill="hold" nodeType="afterGroup">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up)">
                                      <p:cBhvr>
                                        <p:cTn id="57" dur="500"/>
                                        <p:tgtEl>
                                          <p:spTgt spid="2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26"/>
                                        </p:tgtEl>
                                        <p:attrNameLst>
                                          <p:attrName>style.color</p:attrName>
                                        </p:attrNameLst>
                                      </p:cBhvr>
                                      <p:by>
                                        <p:hsl h="0" s="-70588" l="0"/>
                                      </p:by>
                                    </p:animClr>
                                    <p:animClr clrSpc="hsl" dir="cw">
                                      <p:cBhvr>
                                        <p:cTn id="62" dur="500" fill="hold"/>
                                        <p:tgtEl>
                                          <p:spTgt spid="26"/>
                                        </p:tgtEl>
                                        <p:attrNameLst>
                                          <p:attrName>fillcolor</p:attrName>
                                        </p:attrNameLst>
                                      </p:cBhvr>
                                      <p:by>
                                        <p:hsl h="0" s="-70588" l="0"/>
                                      </p:by>
                                    </p:animClr>
                                    <p:animClr clrSpc="hsl" dir="cw">
                                      <p:cBhvr>
                                        <p:cTn id="63" dur="500" fill="hold"/>
                                        <p:tgtEl>
                                          <p:spTgt spid="26"/>
                                        </p:tgtEl>
                                        <p:attrNameLst>
                                          <p:attrName>stroke.color</p:attrName>
                                        </p:attrNameLst>
                                      </p:cBhvr>
                                      <p:by>
                                        <p:hsl h="0" s="-70588" l="0"/>
                                      </p:by>
                                    </p:animClr>
                                    <p:set>
                                      <p:cBhvr>
                                        <p:cTn id="64" dur="500" fill="hold"/>
                                        <p:tgtEl>
                                          <p:spTgt spid="26"/>
                                        </p:tgtEl>
                                        <p:attrNameLst>
                                          <p:attrName>fill.type</p:attrName>
                                        </p:attrNameLst>
                                      </p:cBhvr>
                                      <p:to>
                                        <p:strVal val="solid"/>
                                      </p:to>
                                    </p:set>
                                  </p:childTnLst>
                                </p:cTn>
                              </p:par>
                              <p:par>
                                <p:cTn id="65" presetID="22" presetClass="entr" presetSubtype="2"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right)">
                                      <p:cBhvr>
                                        <p:cTn id="67" dur="500"/>
                                        <p:tgtEl>
                                          <p:spTgt spid="12"/>
                                        </p:tgtEl>
                                      </p:cBhvr>
                                    </p:animEffect>
                                  </p:childTnLst>
                                </p:cTn>
                              </p:par>
                            </p:childTnLst>
                          </p:cTn>
                        </p:par>
                        <p:par>
                          <p:cTn id="68" fill="hold">
                            <p:stCondLst>
                              <p:cond delay="500"/>
                            </p:stCondLst>
                            <p:childTnLst>
                              <p:par>
                                <p:cTn id="69" presetID="22" presetClass="entr" presetSubtype="2"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right)">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0" grpId="1" animBg="1"/>
      <p:bldP spid="21" grpId="0" animBg="1"/>
      <p:bldP spid="22" grpId="0" animBg="1"/>
      <p:bldP spid="23" grpId="0" animBg="1"/>
      <p:bldP spid="24" grpId="0" animBg="1"/>
      <p:bldP spid="24" grpId="1" animBg="1"/>
      <p:bldP spid="26" grpId="0" animBg="1"/>
      <p:bldP spid="26" grpId="1" animBg="1"/>
      <p:bldP spid="27" grpId="0" animBg="1"/>
      <p:bldP spid="32" grpId="0" animBg="1"/>
      <p:bldP spid="32" grpId="1"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Research Is a Bridge to Customers</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316325641"/>
      </p:ext>
    </p:extLst>
  </p:cSld>
  <p:clrMapOvr>
    <a:masterClrMapping/>
  </p:clrMapOvr>
  <p:transition>
    <p:pull dir="ru"/>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 name="Line 41"/>
          <p:cNvSpPr>
            <a:spLocks noChangeShapeType="1"/>
          </p:cNvSpPr>
          <p:nvPr/>
        </p:nvSpPr>
        <p:spPr bwMode="auto">
          <a:xfrm flipH="1">
            <a:off x="5181600" y="4876800"/>
            <a:ext cx="1524000" cy="137160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32" name="Line 42"/>
          <p:cNvSpPr>
            <a:spLocks noChangeShapeType="1"/>
          </p:cNvSpPr>
          <p:nvPr/>
        </p:nvSpPr>
        <p:spPr bwMode="auto">
          <a:xfrm>
            <a:off x="3657600" y="2057400"/>
            <a:ext cx="0" cy="457200"/>
          </a:xfrm>
          <a:prstGeom prst="line">
            <a:avLst/>
          </a:prstGeom>
          <a:noFill/>
          <a:ln w="22225">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24580" name="Rectangle 2"/>
          <p:cNvSpPr>
            <a:spLocks noGrp="1" noChangeArrowheads="1"/>
          </p:cNvSpPr>
          <p:nvPr>
            <p:ph type="title"/>
          </p:nvPr>
        </p:nvSpPr>
        <p:spPr>
          <a:xfrm>
            <a:off x="457200" y="0"/>
            <a:ext cx="8534400" cy="1398587"/>
          </a:xfrm>
        </p:spPr>
        <p:txBody>
          <a:bodyPr>
            <a:noAutofit/>
          </a:bodyPr>
          <a:lstStyle/>
          <a:p>
            <a:r>
              <a:rPr lang="en-US" altLang="en-US" sz="3200" dirty="0"/>
              <a:t>Five-Step Scientific Approach to Marketing Research Process (Exhibit 7-3)</a:t>
            </a:r>
            <a:endParaRPr lang="en-US" sz="3200" dirty="0"/>
          </a:p>
        </p:txBody>
      </p:sp>
      <p:sp>
        <p:nvSpPr>
          <p:cNvPr id="11" name="AutoShape 12"/>
          <p:cNvSpPr>
            <a:spLocks noChangeArrowheads="1"/>
          </p:cNvSpPr>
          <p:nvPr/>
        </p:nvSpPr>
        <p:spPr bwMode="auto">
          <a:xfrm>
            <a:off x="2209800" y="2514600"/>
            <a:ext cx="2895600" cy="609600"/>
          </a:xfrm>
          <a:prstGeom prst="roundRect">
            <a:avLst>
              <a:gd name="adj" fmla="val 16667"/>
            </a:avLst>
          </a:prstGeom>
          <a:solidFill>
            <a:srgbClr val="6BB76D"/>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2000" b="1" dirty="0">
                <a:cs typeface="Arial" pitchFamily="34" charset="0"/>
              </a:rPr>
              <a:t>Analyzing the situation</a:t>
            </a:r>
          </a:p>
        </p:txBody>
      </p:sp>
      <p:sp>
        <p:nvSpPr>
          <p:cNvPr id="12" name="AutoShape 13"/>
          <p:cNvSpPr>
            <a:spLocks noChangeArrowheads="1"/>
          </p:cNvSpPr>
          <p:nvPr/>
        </p:nvSpPr>
        <p:spPr bwMode="auto">
          <a:xfrm>
            <a:off x="2209800" y="3657600"/>
            <a:ext cx="2895600" cy="609600"/>
          </a:xfrm>
          <a:prstGeom prst="roundRect">
            <a:avLst>
              <a:gd name="adj" fmla="val 16667"/>
            </a:avLst>
          </a:prstGeom>
          <a:solidFill>
            <a:schemeClr val="accent2"/>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2000" b="1" dirty="0">
                <a:cs typeface="Arial" pitchFamily="34" charset="0"/>
              </a:rPr>
              <a:t>Getting problem-specific data</a:t>
            </a:r>
          </a:p>
        </p:txBody>
      </p:sp>
      <p:sp>
        <p:nvSpPr>
          <p:cNvPr id="13" name="AutoShape 14"/>
          <p:cNvSpPr>
            <a:spLocks noChangeArrowheads="1"/>
          </p:cNvSpPr>
          <p:nvPr/>
        </p:nvSpPr>
        <p:spPr bwMode="auto">
          <a:xfrm>
            <a:off x="2209800" y="4800600"/>
            <a:ext cx="2895600" cy="609600"/>
          </a:xfrm>
          <a:prstGeom prst="roundRect">
            <a:avLst>
              <a:gd name="adj" fmla="val 16667"/>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lIns="0" rIns="0" anchor="ctr"/>
          <a:lstStyle/>
          <a:p>
            <a:pPr algn="ctr">
              <a:defRPr/>
            </a:pPr>
            <a:r>
              <a:rPr lang="en-US" sz="2000" b="1" dirty="0">
                <a:cs typeface="Arial" pitchFamily="34" charset="0"/>
              </a:rPr>
              <a:t>Interpreting the data</a:t>
            </a:r>
          </a:p>
        </p:txBody>
      </p:sp>
      <p:sp>
        <p:nvSpPr>
          <p:cNvPr id="14" name="AutoShape 15"/>
          <p:cNvSpPr>
            <a:spLocks noChangeArrowheads="1"/>
          </p:cNvSpPr>
          <p:nvPr/>
        </p:nvSpPr>
        <p:spPr bwMode="auto">
          <a:xfrm>
            <a:off x="2209800" y="5867400"/>
            <a:ext cx="2895600" cy="609600"/>
          </a:xfrm>
          <a:prstGeom prst="roundRect">
            <a:avLst>
              <a:gd name="adj" fmla="val 16667"/>
            </a:avLst>
          </a:prstGeom>
          <a:solidFill>
            <a:srgbClr val="FFC000"/>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lIns="0" rIns="0" anchor="ctr"/>
          <a:lstStyle/>
          <a:p>
            <a:pPr algn="ctr">
              <a:defRPr/>
            </a:pPr>
            <a:r>
              <a:rPr lang="en-US" sz="2000" b="1" dirty="0">
                <a:cs typeface="Arial" pitchFamily="34" charset="0"/>
              </a:rPr>
              <a:t>Solving the problem</a:t>
            </a:r>
          </a:p>
        </p:txBody>
      </p:sp>
      <p:sp>
        <p:nvSpPr>
          <p:cNvPr id="16" name="Line 19"/>
          <p:cNvSpPr>
            <a:spLocks noChangeShapeType="1"/>
          </p:cNvSpPr>
          <p:nvPr/>
        </p:nvSpPr>
        <p:spPr bwMode="auto">
          <a:xfrm flipV="1">
            <a:off x="1524000" y="4038600"/>
            <a:ext cx="685800" cy="0"/>
          </a:xfrm>
          <a:prstGeom prst="line">
            <a:avLst/>
          </a:prstGeom>
          <a:noFill/>
          <a:ln w="349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17" name="Line 20"/>
          <p:cNvSpPr>
            <a:spLocks noChangeShapeType="1"/>
          </p:cNvSpPr>
          <p:nvPr/>
        </p:nvSpPr>
        <p:spPr bwMode="auto">
          <a:xfrm flipV="1">
            <a:off x="1524000" y="2971800"/>
            <a:ext cx="685800" cy="0"/>
          </a:xfrm>
          <a:prstGeom prst="line">
            <a:avLst/>
          </a:prstGeom>
          <a:noFill/>
          <a:ln w="349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18" name="Line 21"/>
          <p:cNvSpPr>
            <a:spLocks noChangeShapeType="1"/>
          </p:cNvSpPr>
          <p:nvPr/>
        </p:nvSpPr>
        <p:spPr bwMode="auto">
          <a:xfrm flipV="1">
            <a:off x="1524000" y="1828800"/>
            <a:ext cx="685800" cy="0"/>
          </a:xfrm>
          <a:prstGeom prst="line">
            <a:avLst/>
          </a:prstGeom>
          <a:noFill/>
          <a:ln w="349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19" name="Line 22"/>
          <p:cNvSpPr>
            <a:spLocks noChangeShapeType="1"/>
          </p:cNvSpPr>
          <p:nvPr/>
        </p:nvSpPr>
        <p:spPr bwMode="auto">
          <a:xfrm>
            <a:off x="1524000" y="1828800"/>
            <a:ext cx="0" cy="3352800"/>
          </a:xfrm>
          <a:prstGeom prst="line">
            <a:avLst/>
          </a:prstGeom>
          <a:noFill/>
          <a:ln w="34925">
            <a:solidFill>
              <a:schemeClr val="tx1"/>
            </a:solidFill>
            <a:prstDash val="sysDot"/>
            <a:round/>
            <a:headEnd/>
            <a:tailEn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20" name="Line 24"/>
          <p:cNvSpPr>
            <a:spLocks noChangeShapeType="1"/>
          </p:cNvSpPr>
          <p:nvPr/>
        </p:nvSpPr>
        <p:spPr bwMode="auto">
          <a:xfrm flipV="1">
            <a:off x="1752600" y="3886200"/>
            <a:ext cx="45720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22" name="Line 26"/>
          <p:cNvSpPr>
            <a:spLocks noChangeShapeType="1"/>
          </p:cNvSpPr>
          <p:nvPr/>
        </p:nvSpPr>
        <p:spPr bwMode="auto">
          <a:xfrm flipV="1">
            <a:off x="1752600" y="1676400"/>
            <a:ext cx="457200" cy="0"/>
          </a:xfrm>
          <a:prstGeom prst="line">
            <a:avLst/>
          </a:prstGeom>
          <a:noFill/>
          <a:ln w="3492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23" name="Line 27"/>
          <p:cNvSpPr>
            <a:spLocks noChangeShapeType="1"/>
          </p:cNvSpPr>
          <p:nvPr/>
        </p:nvSpPr>
        <p:spPr bwMode="auto">
          <a:xfrm>
            <a:off x="1752600" y="1676400"/>
            <a:ext cx="0" cy="2209800"/>
          </a:xfrm>
          <a:prstGeom prst="line">
            <a:avLst/>
          </a:prstGeom>
          <a:noFill/>
          <a:ln w="34925">
            <a:solidFill>
              <a:schemeClr val="tx1"/>
            </a:solidFill>
            <a:prstDash val="sysDot"/>
            <a:round/>
            <a:headEnd/>
            <a:tailEn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24" name="Line 30"/>
          <p:cNvSpPr>
            <a:spLocks noChangeShapeType="1"/>
          </p:cNvSpPr>
          <p:nvPr/>
        </p:nvSpPr>
        <p:spPr bwMode="auto">
          <a:xfrm flipV="1">
            <a:off x="1981200" y="2667000"/>
            <a:ext cx="228600" cy="0"/>
          </a:xfrm>
          <a:prstGeom prst="line">
            <a:avLst/>
          </a:prstGeom>
          <a:noFill/>
          <a:ln w="38100">
            <a:noFill/>
            <a:prstDash val="sysDot"/>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25" name="Line 31"/>
          <p:cNvSpPr>
            <a:spLocks noChangeShapeType="1"/>
          </p:cNvSpPr>
          <p:nvPr/>
        </p:nvSpPr>
        <p:spPr bwMode="auto">
          <a:xfrm flipV="1">
            <a:off x="1981200" y="1524000"/>
            <a:ext cx="228600" cy="0"/>
          </a:xfrm>
          <a:prstGeom prst="line">
            <a:avLst/>
          </a:prstGeom>
          <a:noFill/>
          <a:ln w="38100">
            <a:noFill/>
            <a:prstDash val="sysDot"/>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27" name="Oval 33"/>
          <p:cNvSpPr>
            <a:spLocks noChangeArrowheads="1"/>
          </p:cNvSpPr>
          <p:nvPr/>
        </p:nvSpPr>
        <p:spPr bwMode="auto">
          <a:xfrm>
            <a:off x="5867400" y="2819400"/>
            <a:ext cx="2362200" cy="22098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pPr algn="ctr">
              <a:defRPr/>
            </a:pPr>
            <a:r>
              <a:rPr lang="en-US" sz="2000" b="1" dirty="0">
                <a:solidFill>
                  <a:schemeClr val="tx1"/>
                </a:solidFill>
                <a:cs typeface="Arial" pitchFamily="34" charset="0"/>
              </a:rPr>
              <a:t>Early identification of solution</a:t>
            </a:r>
          </a:p>
        </p:txBody>
      </p:sp>
      <p:sp>
        <p:nvSpPr>
          <p:cNvPr id="28" name="Line 38"/>
          <p:cNvSpPr>
            <a:spLocks noChangeShapeType="1"/>
          </p:cNvSpPr>
          <p:nvPr/>
        </p:nvSpPr>
        <p:spPr bwMode="auto">
          <a:xfrm>
            <a:off x="5105400" y="1752600"/>
            <a:ext cx="1295400" cy="121920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29" name="Line 39"/>
          <p:cNvSpPr>
            <a:spLocks noChangeShapeType="1"/>
          </p:cNvSpPr>
          <p:nvPr/>
        </p:nvSpPr>
        <p:spPr bwMode="auto">
          <a:xfrm>
            <a:off x="5105400" y="4038600"/>
            <a:ext cx="762000" cy="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30" name="Line 40"/>
          <p:cNvSpPr>
            <a:spLocks noChangeShapeType="1"/>
          </p:cNvSpPr>
          <p:nvPr/>
        </p:nvSpPr>
        <p:spPr bwMode="auto">
          <a:xfrm>
            <a:off x="5105400" y="2819400"/>
            <a:ext cx="914400" cy="53340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33" name="Line 43"/>
          <p:cNvSpPr>
            <a:spLocks noChangeShapeType="1"/>
          </p:cNvSpPr>
          <p:nvPr/>
        </p:nvSpPr>
        <p:spPr bwMode="auto">
          <a:xfrm>
            <a:off x="3657600" y="5410200"/>
            <a:ext cx="0" cy="457200"/>
          </a:xfrm>
          <a:prstGeom prst="line">
            <a:avLst/>
          </a:prstGeom>
          <a:noFill/>
          <a:ln w="22225">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34" name="Line 44"/>
          <p:cNvSpPr>
            <a:spLocks noChangeShapeType="1"/>
          </p:cNvSpPr>
          <p:nvPr/>
        </p:nvSpPr>
        <p:spPr bwMode="auto">
          <a:xfrm>
            <a:off x="3657600" y="4267200"/>
            <a:ext cx="0" cy="533400"/>
          </a:xfrm>
          <a:prstGeom prst="line">
            <a:avLst/>
          </a:prstGeom>
          <a:noFill/>
          <a:ln w="22225">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35" name="Line 45"/>
          <p:cNvSpPr>
            <a:spLocks noChangeShapeType="1"/>
          </p:cNvSpPr>
          <p:nvPr/>
        </p:nvSpPr>
        <p:spPr bwMode="auto">
          <a:xfrm>
            <a:off x="3657600" y="3124200"/>
            <a:ext cx="0" cy="533400"/>
          </a:xfrm>
          <a:prstGeom prst="line">
            <a:avLst/>
          </a:prstGeom>
          <a:noFill/>
          <a:ln w="22225">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lIns="0" rIns="0"/>
          <a:lstStyle/>
          <a:p>
            <a:pPr>
              <a:defRPr/>
            </a:pPr>
            <a:endParaRPr lang="en-US" b="1" dirty="0">
              <a:latin typeface="+mn-lt"/>
            </a:endParaRPr>
          </a:p>
        </p:txBody>
      </p:sp>
      <p:sp>
        <p:nvSpPr>
          <p:cNvPr id="36" name="Text Box 47"/>
          <p:cNvSpPr txBox="1">
            <a:spLocks noChangeArrowheads="1"/>
          </p:cNvSpPr>
          <p:nvPr/>
        </p:nvSpPr>
        <p:spPr bwMode="auto">
          <a:xfrm rot="-5400000">
            <a:off x="-458837" y="3261489"/>
            <a:ext cx="3416400"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rIns="0">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Feedback to previous steps</a:t>
            </a:r>
          </a:p>
        </p:txBody>
      </p:sp>
      <p:sp>
        <p:nvSpPr>
          <p:cNvPr id="44" name="Line 24"/>
          <p:cNvSpPr>
            <a:spLocks noChangeShapeType="1"/>
          </p:cNvSpPr>
          <p:nvPr/>
        </p:nvSpPr>
        <p:spPr bwMode="auto">
          <a:xfrm flipV="1">
            <a:off x="1524000" y="5181600"/>
            <a:ext cx="685800" cy="0"/>
          </a:xfrm>
          <a:prstGeom prst="line">
            <a:avLst/>
          </a:prstGeom>
          <a:noFill/>
          <a:ln w="34925">
            <a:solidFill>
              <a:schemeClr val="tx1"/>
            </a:solidFill>
            <a:prstDash val="sysDot"/>
            <a:round/>
            <a:headEnd type="triangle" w="med" len="med"/>
            <a:tailEn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37" name="Line 25"/>
          <p:cNvSpPr>
            <a:spLocks noChangeShapeType="1"/>
          </p:cNvSpPr>
          <p:nvPr/>
        </p:nvSpPr>
        <p:spPr bwMode="auto">
          <a:xfrm flipV="1">
            <a:off x="1752600" y="2819400"/>
            <a:ext cx="4572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0" rIns="0"/>
          <a:lstStyle/>
          <a:p>
            <a:endParaRPr lang="en-US" b="1" dirty="0">
              <a:latin typeface="+mn-lt"/>
            </a:endParaRPr>
          </a:p>
        </p:txBody>
      </p:sp>
      <p:sp>
        <p:nvSpPr>
          <p:cNvPr id="10" name="AutoShape 11"/>
          <p:cNvSpPr>
            <a:spLocks noChangeArrowheads="1"/>
          </p:cNvSpPr>
          <p:nvPr/>
        </p:nvSpPr>
        <p:spPr bwMode="auto">
          <a:xfrm>
            <a:off x="2209800" y="1447800"/>
            <a:ext cx="2895600" cy="609600"/>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2000" b="1" dirty="0">
                <a:cs typeface="Arial" pitchFamily="34" charset="0"/>
              </a:rPr>
              <a:t>Defining the problem</a:t>
            </a:r>
          </a:p>
        </p:txBody>
      </p:sp>
    </p:spTree>
    <p:custDataLst>
      <p:tags r:id="rId1"/>
    </p:custDataLst>
    <p:extLst>
      <p:ext uri="{BB962C8B-B14F-4D97-AF65-F5344CB8AC3E}">
        <p14:creationId xmlns:p14="http://schemas.microsoft.com/office/powerpoint/2010/main" val="62980434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500"/>
                                        <p:tgtEl>
                                          <p:spTgt spid="32"/>
                                        </p:tgtEl>
                                      </p:cBhvr>
                                    </p:animEffect>
                                  </p:childTnLst>
                                </p:cTn>
                              </p:par>
                            </p:childTnLst>
                          </p:cTn>
                        </p:par>
                        <p:par>
                          <p:cTn id="13" fill="hold" nodeType="afterGroup">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nodeType="afterGroup">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childTnLst>
                    </p:cTn>
                  </p:par>
                  <p:par>
                    <p:cTn id="26" fill="hold">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up)">
                                      <p:cBhvr>
                                        <p:cTn id="30" dur="500"/>
                                        <p:tgtEl>
                                          <p:spTgt spid="34"/>
                                        </p:tgtEl>
                                      </p:cBhvr>
                                    </p:animEffect>
                                  </p:childTnLst>
                                </p:cTn>
                              </p:par>
                            </p:childTnLst>
                          </p:cTn>
                        </p:par>
                        <p:par>
                          <p:cTn id="31" fill="hold" nodeType="afterGroup">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childTnLst>
                          </p:cTn>
                        </p:par>
                      </p:childTnLst>
                    </p:cTn>
                  </p:par>
                  <p:par>
                    <p:cTn id="35" fill="hold">
                      <p:stCondLst>
                        <p:cond delay="indefinite"/>
                      </p:stCondLst>
                      <p:childTnLst>
                        <p:par>
                          <p:cTn id="36" fill="hold" nodeType="withGroup">
                            <p:stCondLst>
                              <p:cond delay="0"/>
                            </p:stCondLst>
                            <p:childTnLst>
                              <p:par>
                                <p:cTn id="37" presetID="22" presetClass="entr" presetSubtype="1" fill="hold"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childTnLst>
                          </p:cTn>
                        </p:par>
                        <p:par>
                          <p:cTn id="40" fill="hold" nodeType="afterGroup">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2"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right)">
                                      <p:cBhvr>
                                        <p:cTn id="48" dur="500"/>
                                        <p:tgtEl>
                                          <p:spTgt spid="24"/>
                                        </p:tgtEl>
                                      </p:cBhvr>
                                    </p:animEffect>
                                  </p:childTnLst>
                                </p:cTn>
                              </p:par>
                            </p:childTnLst>
                          </p:cTn>
                        </p:par>
                        <p:par>
                          <p:cTn id="49" fill="hold" nodeType="afterGroup">
                            <p:stCondLst>
                              <p:cond delay="500"/>
                            </p:stCondLst>
                            <p:childTnLst>
                              <p:par>
                                <p:cTn id="50" presetID="22" presetClass="entr" presetSubtype="8"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nodeType="afterGroup">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right)">
                                      <p:cBhvr>
                                        <p:cTn id="56" dur="500"/>
                                        <p:tgtEl>
                                          <p:spTgt spid="20"/>
                                        </p:tgtEl>
                                      </p:cBhvr>
                                    </p:animEffect>
                                  </p:childTnLst>
                                </p:cTn>
                              </p:par>
                            </p:childTnLst>
                          </p:cTn>
                        </p:par>
                        <p:par>
                          <p:cTn id="57" fill="hold" nodeType="afterGroup">
                            <p:stCondLst>
                              <p:cond delay="1500"/>
                            </p:stCondLst>
                            <p:childTnLst>
                              <p:par>
                                <p:cTn id="58" presetID="22" presetClass="entr" presetSubtype="4"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down)">
                                      <p:cBhvr>
                                        <p:cTn id="60" dur="500"/>
                                        <p:tgtEl>
                                          <p:spTgt spid="23"/>
                                        </p:tgtEl>
                                      </p:cBhvr>
                                    </p:animEffect>
                                  </p:childTnLst>
                                </p:cTn>
                              </p:par>
                            </p:childTnLst>
                          </p:cTn>
                        </p:par>
                        <p:par>
                          <p:cTn id="61" fill="hold" nodeType="afterGroup">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nodeType="afterGroup">
                            <p:stCondLst>
                              <p:cond delay="2500"/>
                            </p:stCondLst>
                            <p:childTnLst>
                              <p:par>
                                <p:cTn id="66" presetID="22" presetClass="entr" presetSubtype="8"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childTnLst>
                          </p:cTn>
                        </p:par>
                        <p:par>
                          <p:cTn id="69" fill="hold" nodeType="afterGroup">
                            <p:stCondLst>
                              <p:cond delay="3000"/>
                            </p:stCondLst>
                            <p:childTnLst>
                              <p:par>
                                <p:cTn id="70" presetID="22" presetClass="entr" presetSubtype="2"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right)">
                                      <p:cBhvr>
                                        <p:cTn id="72" dur="500"/>
                                        <p:tgtEl>
                                          <p:spTgt spid="44"/>
                                        </p:tgtEl>
                                      </p:cBhvr>
                                    </p:animEffect>
                                  </p:childTnLst>
                                </p:cTn>
                              </p:par>
                            </p:childTnLst>
                          </p:cTn>
                        </p:par>
                        <p:par>
                          <p:cTn id="73" fill="hold" nodeType="afterGroup">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down)">
                                      <p:cBhvr>
                                        <p:cTn id="76" dur="500"/>
                                        <p:tgtEl>
                                          <p:spTgt spid="19"/>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down)">
                                      <p:cBhvr>
                                        <p:cTn id="79" dur="500"/>
                                        <p:tgtEl>
                                          <p:spTgt spid="36"/>
                                        </p:tgtEl>
                                      </p:cBhvr>
                                    </p:animEffect>
                                  </p:childTnLst>
                                </p:cTn>
                              </p:par>
                            </p:childTnLst>
                          </p:cTn>
                        </p:par>
                        <p:par>
                          <p:cTn id="80" fill="hold" nodeType="afterGroup">
                            <p:stCondLst>
                              <p:cond delay="4000"/>
                            </p:stCondLst>
                            <p:childTnLst>
                              <p:par>
                                <p:cTn id="81" presetID="22" presetClass="entr" presetSubtype="8"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left)">
                                      <p:cBhvr>
                                        <p:cTn id="83" dur="500"/>
                                        <p:tgtEl>
                                          <p:spTgt spid="18"/>
                                        </p:tgtEl>
                                      </p:cBhvr>
                                    </p:animEffect>
                                  </p:childTnLst>
                                </p:cTn>
                              </p:par>
                            </p:childTnLst>
                          </p:cTn>
                        </p:par>
                        <p:par>
                          <p:cTn id="84" fill="hold" nodeType="afterGroup">
                            <p:stCondLst>
                              <p:cond delay="4500"/>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nodeType="afterGroup">
                            <p:stCondLst>
                              <p:cond delay="5000"/>
                            </p:stCondLst>
                            <p:childTnLst>
                              <p:par>
                                <p:cTn id="89" presetID="22" presetClass="entr" presetSubtype="8"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wipe(left)">
                                      <p:cBhvr>
                                        <p:cTn id="91" dur="500"/>
                                        <p:tgtEl>
                                          <p:spTgt spid="16"/>
                                        </p:tgtEl>
                                      </p:cBhvr>
                                    </p:animEffect>
                                  </p:childTnLst>
                                </p:cTn>
                              </p:par>
                            </p:childTnLst>
                          </p:cTn>
                        </p:par>
                      </p:childTnLst>
                    </p:cTn>
                  </p:par>
                  <p:par>
                    <p:cTn id="92" fill="hold">
                      <p:stCondLst>
                        <p:cond delay="indefinite"/>
                      </p:stCondLst>
                      <p:childTnLst>
                        <p:par>
                          <p:cTn id="93" fill="hold" nodeType="afterGroup">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wipe(left)">
                                      <p:cBhvr>
                                        <p:cTn id="96" dur="500"/>
                                        <p:tgtEl>
                                          <p:spTgt spid="28"/>
                                        </p:tgtEl>
                                      </p:cBhvr>
                                    </p:animEffect>
                                  </p:childTnLst>
                                </p:cTn>
                              </p:par>
                            </p:childTnLst>
                          </p:cTn>
                        </p:par>
                        <p:par>
                          <p:cTn id="97" fill="hold">
                            <p:stCondLst>
                              <p:cond delay="500"/>
                            </p:stCondLst>
                            <p:childTnLst>
                              <p:par>
                                <p:cTn id="98" presetID="22" presetClass="entr" presetSubtype="1" fill="hold" grpId="0" nodeType="after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wipe(up)">
                                      <p:cBhvr>
                                        <p:cTn id="100" dur="500"/>
                                        <p:tgtEl>
                                          <p:spTgt spid="27"/>
                                        </p:tgtEl>
                                      </p:cBhvr>
                                    </p:animEffect>
                                  </p:childTnLst>
                                </p:cTn>
                              </p:par>
                            </p:childTnLst>
                          </p:cTn>
                        </p:par>
                        <p:par>
                          <p:cTn id="101" fill="hold" nodeType="afterGroup">
                            <p:stCondLst>
                              <p:cond delay="1000"/>
                            </p:stCondLst>
                            <p:childTnLst>
                              <p:par>
                                <p:cTn id="102" presetID="22" presetClass="entr" presetSubtype="8" fill="hold" grpId="0" nodeType="after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left)">
                                      <p:cBhvr>
                                        <p:cTn id="104" dur="500"/>
                                        <p:tgtEl>
                                          <p:spTgt spid="30"/>
                                        </p:tgtEl>
                                      </p:cBhvr>
                                    </p:animEffect>
                                  </p:childTnLst>
                                </p:cTn>
                              </p:par>
                            </p:childTnLst>
                          </p:cTn>
                        </p:par>
                        <p:par>
                          <p:cTn id="105" fill="hold" nodeType="afterGroup">
                            <p:stCondLst>
                              <p:cond delay="1500"/>
                            </p:stCondLst>
                            <p:childTnLst>
                              <p:par>
                                <p:cTn id="106" presetID="22" presetClass="entr" presetSubtype="8"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wipe(left)">
                                      <p:cBhvr>
                                        <p:cTn id="108" dur="500"/>
                                        <p:tgtEl>
                                          <p:spTgt spid="29"/>
                                        </p:tgtEl>
                                      </p:cBhvr>
                                    </p:animEffect>
                                  </p:childTnLst>
                                </p:cTn>
                              </p:par>
                            </p:childTnLst>
                          </p:cTn>
                        </p:par>
                        <p:par>
                          <p:cTn id="109" fill="hold" nodeType="afterGroup">
                            <p:stCondLst>
                              <p:cond delay="2000"/>
                            </p:stCondLst>
                            <p:childTnLst>
                              <p:par>
                                <p:cTn id="110" presetID="22" presetClass="entr" presetSubtype="1" fill="hold" grpId="0" nodeType="after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wipe(up)">
                                      <p:cBhvr>
                                        <p:cTn id="1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1" grpId="0" animBg="1"/>
      <p:bldP spid="12" grpId="0" animBg="1"/>
      <p:bldP spid="13" grpId="0" animBg="1"/>
      <p:bldP spid="14" grpId="0" animBg="1"/>
      <p:bldP spid="16" grpId="0" animBg="1"/>
      <p:bldP spid="17" grpId="0" animBg="1"/>
      <p:bldP spid="18" grpId="0" animBg="1"/>
      <p:bldP spid="19" grpId="0" animBg="1"/>
      <p:bldP spid="20" grpId="0" animBg="1"/>
      <p:bldP spid="22" grpId="0" animBg="1"/>
      <p:bldP spid="23" grpId="0" animBg="1"/>
      <p:bldP spid="27" grpId="0" animBg="1"/>
      <p:bldP spid="28" grpId="0" animBg="1"/>
      <p:bldP spid="29" grpId="0" animBg="1"/>
      <p:bldP spid="30" grpId="0" animBg="1"/>
      <p:bldP spid="36" grpId="0"/>
      <p:bldP spid="44" grpId="0" animBg="1"/>
      <p:bldP spid="37"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Defining the Problem—Step 1</a:t>
            </a:r>
          </a:p>
        </p:txBody>
      </p:sp>
      <p:sp>
        <p:nvSpPr>
          <p:cNvPr id="45" name="Line 17"/>
          <p:cNvSpPr>
            <a:spLocks noChangeShapeType="1"/>
          </p:cNvSpPr>
          <p:nvPr/>
        </p:nvSpPr>
        <p:spPr bwMode="auto">
          <a:xfrm>
            <a:off x="3430587" y="35052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6" name="AutoShape 18"/>
          <p:cNvSpPr>
            <a:spLocks noChangeArrowheads="1"/>
          </p:cNvSpPr>
          <p:nvPr/>
        </p:nvSpPr>
        <p:spPr bwMode="auto">
          <a:xfrm>
            <a:off x="4573587" y="29972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ct val="50000"/>
              </a:spcBef>
            </a:pPr>
            <a:r>
              <a:rPr lang="en-US" altLang="en-US" sz="2400" b="1" dirty="0">
                <a:cs typeface="Arial" pitchFamily="34" charset="0"/>
              </a:rPr>
              <a:t>Problems vs. Symptoms</a:t>
            </a:r>
          </a:p>
        </p:txBody>
      </p:sp>
      <p:sp>
        <p:nvSpPr>
          <p:cNvPr id="47" name="Line 19"/>
          <p:cNvSpPr>
            <a:spLocks noChangeShapeType="1"/>
          </p:cNvSpPr>
          <p:nvPr/>
        </p:nvSpPr>
        <p:spPr bwMode="auto">
          <a:xfrm flipV="1">
            <a:off x="3430587" y="1905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8" name="AutoShape 20"/>
          <p:cNvSpPr>
            <a:spLocks noChangeArrowheads="1"/>
          </p:cNvSpPr>
          <p:nvPr/>
        </p:nvSpPr>
        <p:spPr bwMode="auto">
          <a:xfrm>
            <a:off x="4573587" y="14478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ct val="50000"/>
              </a:spcBef>
            </a:pPr>
            <a:r>
              <a:rPr lang="en-US" altLang="en-US" sz="2400" b="1" dirty="0">
                <a:cs typeface="Arial" pitchFamily="34" charset="0"/>
              </a:rPr>
              <a:t>Finding the Right Problem Level</a:t>
            </a:r>
          </a:p>
        </p:txBody>
      </p:sp>
      <p:sp>
        <p:nvSpPr>
          <p:cNvPr id="49" name="Line 21"/>
          <p:cNvSpPr>
            <a:spLocks noChangeShapeType="1"/>
          </p:cNvSpPr>
          <p:nvPr/>
        </p:nvSpPr>
        <p:spPr bwMode="auto">
          <a:xfrm>
            <a:off x="3430587" y="35052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50" name="AutoShape 22"/>
          <p:cNvSpPr>
            <a:spLocks noChangeArrowheads="1"/>
          </p:cNvSpPr>
          <p:nvPr/>
        </p:nvSpPr>
        <p:spPr bwMode="auto">
          <a:xfrm>
            <a:off x="4573587" y="4572000"/>
            <a:ext cx="3962400" cy="990600"/>
          </a:xfrm>
          <a:prstGeom prst="roundRect">
            <a:avLst>
              <a:gd name="adj" fmla="val 33495"/>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spcBef>
                <a:spcPct val="50000"/>
              </a:spcBef>
            </a:pPr>
            <a:r>
              <a:rPr lang="en-US" altLang="en-US" sz="2400" b="1" dirty="0">
                <a:cs typeface="Arial" pitchFamily="34" charset="0"/>
              </a:rPr>
              <a:t>Setting Research Objectives</a:t>
            </a:r>
          </a:p>
        </p:txBody>
      </p:sp>
      <p:pic>
        <p:nvPicPr>
          <p:cNvPr id="25609" name="Picture 2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11187" y="2425701"/>
            <a:ext cx="3238500" cy="2159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580628" y="3199229"/>
            <a:ext cx="2075656" cy="553998"/>
          </a:xfrm>
          <a:prstGeom prst="rect">
            <a:avLst/>
          </a:prstGeom>
          <a:noFill/>
        </p:spPr>
        <p:txBody>
          <a:bodyPr wrap="square" rtlCol="0">
            <a:spAutoFit/>
          </a:bodyPr>
          <a:lstStyle/>
          <a:p>
            <a:r>
              <a:rPr lang="de-DE" sz="1000" dirty="0"/>
              <a:t>©</a:t>
            </a:r>
            <a:r>
              <a:rPr lang="en-US" sz="1000" dirty="0" err="1"/>
              <a:t>Purestock</a:t>
            </a:r>
            <a:r>
              <a:rPr lang="en-US" sz="1000" dirty="0"/>
              <a:t>/Getty Images</a:t>
            </a:r>
          </a:p>
          <a:p>
            <a:br>
              <a:rPr lang="en-US" sz="1000" dirty="0"/>
            </a:br>
            <a:endParaRPr lang="en-US" sz="1000" dirty="0"/>
          </a:p>
        </p:txBody>
      </p:sp>
    </p:spTree>
    <p:custDataLst>
      <p:tags r:id="rId1"/>
    </p:custDataLst>
    <p:extLst>
      <p:ext uri="{BB962C8B-B14F-4D97-AF65-F5344CB8AC3E}">
        <p14:creationId xmlns:p14="http://schemas.microsoft.com/office/powerpoint/2010/main" val="193030636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left)">
                                      <p:cBhvr>
                                        <p:cTn id="11" dur="500"/>
                                        <p:tgtEl>
                                          <p:spTgt spid="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48"/>
                                        </p:tgtEl>
                                        <p:attrNameLst>
                                          <p:attrName>style.color</p:attrName>
                                        </p:attrNameLst>
                                      </p:cBhvr>
                                      <p:by>
                                        <p:hsl h="0" s="-70588" l="0"/>
                                      </p:by>
                                    </p:animClr>
                                    <p:animClr clrSpc="hsl" dir="cw">
                                      <p:cBhvr>
                                        <p:cTn id="16" dur="500" fill="hold"/>
                                        <p:tgtEl>
                                          <p:spTgt spid="48"/>
                                        </p:tgtEl>
                                        <p:attrNameLst>
                                          <p:attrName>fillcolor</p:attrName>
                                        </p:attrNameLst>
                                      </p:cBhvr>
                                      <p:by>
                                        <p:hsl h="0" s="-70588" l="0"/>
                                      </p:by>
                                    </p:animClr>
                                    <p:animClr clrSpc="hsl" dir="cw">
                                      <p:cBhvr>
                                        <p:cTn id="17" dur="500" fill="hold"/>
                                        <p:tgtEl>
                                          <p:spTgt spid="48"/>
                                        </p:tgtEl>
                                        <p:attrNameLst>
                                          <p:attrName>stroke.color</p:attrName>
                                        </p:attrNameLst>
                                      </p:cBhvr>
                                      <p:by>
                                        <p:hsl h="0" s="-70588" l="0"/>
                                      </p:by>
                                    </p:animClr>
                                    <p:set>
                                      <p:cBhvr>
                                        <p:cTn id="18" dur="500" fill="hold"/>
                                        <p:tgtEl>
                                          <p:spTgt spid="48"/>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500"/>
                                        <p:tgtEl>
                                          <p:spTgt spid="45"/>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46"/>
                                        </p:tgtEl>
                                        <p:attrNameLst>
                                          <p:attrName>style.color</p:attrName>
                                        </p:attrNameLst>
                                      </p:cBhvr>
                                      <p:by>
                                        <p:hsl h="0" s="-70588" l="0"/>
                                      </p:by>
                                    </p:animClr>
                                    <p:animClr clrSpc="hsl" dir="cw">
                                      <p:cBhvr>
                                        <p:cTn id="31" dur="500" fill="hold"/>
                                        <p:tgtEl>
                                          <p:spTgt spid="46"/>
                                        </p:tgtEl>
                                        <p:attrNameLst>
                                          <p:attrName>fillcolor</p:attrName>
                                        </p:attrNameLst>
                                      </p:cBhvr>
                                      <p:by>
                                        <p:hsl h="0" s="-70588" l="0"/>
                                      </p:by>
                                    </p:animClr>
                                    <p:animClr clrSpc="hsl" dir="cw">
                                      <p:cBhvr>
                                        <p:cTn id="32" dur="500" fill="hold"/>
                                        <p:tgtEl>
                                          <p:spTgt spid="46"/>
                                        </p:tgtEl>
                                        <p:attrNameLst>
                                          <p:attrName>stroke.color</p:attrName>
                                        </p:attrNameLst>
                                      </p:cBhvr>
                                      <p:by>
                                        <p:hsl h="0" s="-70588" l="0"/>
                                      </p:by>
                                    </p:animClr>
                                    <p:set>
                                      <p:cBhvr>
                                        <p:cTn id="33" dur="500" fill="hold"/>
                                        <p:tgtEl>
                                          <p:spTgt spid="46"/>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up)">
                                      <p:cBhvr>
                                        <p:cTn id="37" dur="500"/>
                                        <p:tgtEl>
                                          <p:spTgt spid="49"/>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6" grpId="1" animBg="1"/>
      <p:bldP spid="47" grpId="0" animBg="1"/>
      <p:bldP spid="48" grpId="0" animBg="1"/>
      <p:bldP spid="48" grpId="1" animBg="1"/>
      <p:bldP spid="49" grpId="0" animBg="1"/>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a:t>Analyzing the Situation—Step 2</a:t>
            </a:r>
          </a:p>
        </p:txBody>
      </p:sp>
      <p:sp>
        <p:nvSpPr>
          <p:cNvPr id="12" name="Line 19"/>
          <p:cNvSpPr>
            <a:spLocks noChangeShapeType="1"/>
          </p:cNvSpPr>
          <p:nvPr/>
        </p:nvSpPr>
        <p:spPr bwMode="auto">
          <a:xfrm flipV="1">
            <a:off x="3581400" y="2438400"/>
            <a:ext cx="1143000" cy="1371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3" name="AutoShape 20"/>
          <p:cNvSpPr>
            <a:spLocks noChangeArrowheads="1"/>
          </p:cNvSpPr>
          <p:nvPr/>
        </p:nvSpPr>
        <p:spPr bwMode="auto">
          <a:xfrm>
            <a:off x="4724400" y="1981200"/>
            <a:ext cx="3962400" cy="990600"/>
          </a:xfrm>
          <a:prstGeom prst="roundRect">
            <a:avLst>
              <a:gd name="adj" fmla="val 33495"/>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50000"/>
              </a:spcBef>
            </a:pPr>
            <a:r>
              <a:rPr lang="en-US" altLang="en-US" sz="2400" b="1" dirty="0">
                <a:cs typeface="Arial" pitchFamily="34" charset="0"/>
              </a:rPr>
              <a:t>What information do we already have? </a:t>
            </a:r>
          </a:p>
        </p:txBody>
      </p:sp>
      <p:sp>
        <p:nvSpPr>
          <p:cNvPr id="14" name="Line 21"/>
          <p:cNvSpPr>
            <a:spLocks noChangeShapeType="1"/>
          </p:cNvSpPr>
          <p:nvPr/>
        </p:nvSpPr>
        <p:spPr bwMode="auto">
          <a:xfrm>
            <a:off x="3581400" y="3810000"/>
            <a:ext cx="12192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pic>
        <p:nvPicPr>
          <p:cNvPr id="26627"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92125" y="2590800"/>
            <a:ext cx="3054350" cy="2290762"/>
          </a:xfrm>
          <a:prstGeom prst="ellipse">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15" name="AutoShape 22"/>
          <p:cNvSpPr>
            <a:spLocks noChangeArrowheads="1"/>
          </p:cNvSpPr>
          <p:nvPr/>
        </p:nvSpPr>
        <p:spPr bwMode="auto">
          <a:xfrm>
            <a:off x="4800600" y="4419600"/>
            <a:ext cx="3962400" cy="990600"/>
          </a:xfrm>
          <a:prstGeom prst="roundRect">
            <a:avLst>
              <a:gd name="adj" fmla="val 33495"/>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spcBef>
                <a:spcPct val="50000"/>
              </a:spcBef>
            </a:pPr>
            <a:r>
              <a:rPr lang="en-US" altLang="en-US" sz="2400" b="1" dirty="0">
                <a:cs typeface="Arial" pitchFamily="34" charset="0"/>
              </a:rPr>
              <a:t>Situation analysis helps educate a researcher</a:t>
            </a:r>
          </a:p>
        </p:txBody>
      </p:sp>
      <p:sp>
        <p:nvSpPr>
          <p:cNvPr id="2" name="TextBox 1"/>
          <p:cNvSpPr txBox="1"/>
          <p:nvPr/>
        </p:nvSpPr>
        <p:spPr>
          <a:xfrm rot="16048928">
            <a:off x="-973138" y="3436099"/>
            <a:ext cx="2895600" cy="600164"/>
          </a:xfrm>
          <a:prstGeom prst="rect">
            <a:avLst/>
          </a:prstGeom>
          <a:noFill/>
        </p:spPr>
        <p:txBody>
          <a:bodyPr wrap="square" rtlCol="0">
            <a:spAutoFit/>
          </a:bodyPr>
          <a:lstStyle/>
          <a:p>
            <a:r>
              <a:rPr lang="de-DE" sz="1100" dirty="0"/>
              <a:t>©</a:t>
            </a:r>
            <a:r>
              <a:rPr lang="en-US" sz="1100" dirty="0"/>
              <a:t>Shutterstock / </a:t>
            </a:r>
            <a:r>
              <a:rPr lang="en-US" sz="1100" dirty="0" err="1"/>
              <a:t>Mmaxer</a:t>
            </a:r>
            <a:endParaRPr lang="en-US" sz="1100" dirty="0"/>
          </a:p>
          <a:p>
            <a:br>
              <a:rPr lang="en-US" sz="1100" dirty="0"/>
            </a:br>
            <a:endParaRPr lang="en-US" sz="1100" dirty="0"/>
          </a:p>
        </p:txBody>
      </p:sp>
    </p:spTree>
    <p:custDataLst>
      <p:tags r:id="rId1"/>
    </p:custDataLst>
    <p:extLst>
      <p:ext uri="{BB962C8B-B14F-4D97-AF65-F5344CB8AC3E}">
        <p14:creationId xmlns:p14="http://schemas.microsoft.com/office/powerpoint/2010/main" val="63600297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3"/>
                                        </p:tgtEl>
                                        <p:attrNameLst>
                                          <p:attrName>style.color</p:attrName>
                                        </p:attrNameLst>
                                      </p:cBhvr>
                                      <p:by>
                                        <p:hsl h="0" s="-70588" l="0"/>
                                      </p:by>
                                    </p:animClr>
                                    <p:animClr clrSpc="hsl" dir="cw">
                                      <p:cBhvr>
                                        <p:cTn id="16" dur="500" fill="hold"/>
                                        <p:tgtEl>
                                          <p:spTgt spid="13"/>
                                        </p:tgtEl>
                                        <p:attrNameLst>
                                          <p:attrName>fillcolor</p:attrName>
                                        </p:attrNameLst>
                                      </p:cBhvr>
                                      <p:by>
                                        <p:hsl h="0" s="-70588" l="0"/>
                                      </p:by>
                                    </p:animClr>
                                    <p:animClr clrSpc="hsl" dir="cw">
                                      <p:cBhvr>
                                        <p:cTn id="17" dur="500" fill="hold"/>
                                        <p:tgtEl>
                                          <p:spTgt spid="13"/>
                                        </p:tgtEl>
                                        <p:attrNameLst>
                                          <p:attrName>stroke.color</p:attrName>
                                        </p:attrNameLst>
                                      </p:cBhvr>
                                      <p:by>
                                        <p:hsl h="0" s="-70588" l="0"/>
                                      </p:by>
                                    </p:animClr>
                                    <p:set>
                                      <p:cBhvr>
                                        <p:cTn id="18" dur="500" fill="hold"/>
                                        <p:tgtEl>
                                          <p:spTgt spid="13"/>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8229600" cy="1398587"/>
          </a:xfrm>
        </p:spPr>
        <p:txBody>
          <a:bodyPr>
            <a:normAutofit/>
          </a:bodyPr>
          <a:lstStyle/>
          <a:p>
            <a:r>
              <a:rPr lang="en-US" sz="4000" dirty="0"/>
              <a:t>Sources of Secondary and Primary Data </a:t>
            </a:r>
            <a:r>
              <a:rPr lang="en-US" altLang="en-US" sz="4000" dirty="0"/>
              <a:t>(Exhibit 7-4)</a:t>
            </a:r>
            <a:endParaRPr lang="en-US" sz="4000" dirty="0"/>
          </a:p>
        </p:txBody>
      </p:sp>
      <p:sp>
        <p:nvSpPr>
          <p:cNvPr id="8" name="AutoShape 10"/>
          <p:cNvSpPr>
            <a:spLocks noChangeArrowheads="1"/>
          </p:cNvSpPr>
          <p:nvPr/>
        </p:nvSpPr>
        <p:spPr bwMode="auto">
          <a:xfrm>
            <a:off x="1600200" y="1905000"/>
            <a:ext cx="1600200" cy="10668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800" b="1" dirty="0">
                <a:solidFill>
                  <a:schemeClr val="tx1"/>
                </a:solidFill>
                <a:cs typeface="Arial" charset="0"/>
              </a:rPr>
              <a:t>Secondary data</a:t>
            </a:r>
          </a:p>
        </p:txBody>
      </p:sp>
      <p:grpSp>
        <p:nvGrpSpPr>
          <p:cNvPr id="2" name="Group 19"/>
          <p:cNvGrpSpPr>
            <a:grpSpLocks/>
          </p:cNvGrpSpPr>
          <p:nvPr/>
        </p:nvGrpSpPr>
        <p:grpSpPr bwMode="auto">
          <a:xfrm>
            <a:off x="3581400" y="1295400"/>
            <a:ext cx="5486400" cy="990600"/>
            <a:chOff x="2160" y="1008"/>
            <a:chExt cx="3456" cy="720"/>
          </a:xfrm>
          <a:effectLst/>
        </p:grpSpPr>
        <p:sp>
          <p:nvSpPr>
            <p:cNvPr id="10" name="AutoShape 9"/>
            <p:cNvSpPr>
              <a:spLocks noChangeArrowheads="1"/>
            </p:cNvSpPr>
            <p:nvPr/>
          </p:nvSpPr>
          <p:spPr bwMode="auto">
            <a:xfrm>
              <a:off x="2160" y="1008"/>
              <a:ext cx="3456" cy="720"/>
            </a:xfrm>
            <a:prstGeom prst="roundRect">
              <a:avLst>
                <a:gd name="adj" fmla="val 16667"/>
              </a:avLst>
            </a:prstGeom>
            <a:solidFill>
              <a:schemeClr val="accent2"/>
            </a:solidFill>
            <a:ln>
              <a:solidFill>
                <a:schemeClr val="accent2">
                  <a:lumMod val="75000"/>
                </a:schemeClr>
              </a:solid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1377950">
                <a:lnSpc>
                  <a:spcPct val="90000"/>
                </a:lnSpc>
                <a:defRPr/>
              </a:pPr>
              <a:r>
                <a:rPr lang="en-US" sz="1800" b="1" dirty="0">
                  <a:cs typeface="Arial" charset="0"/>
                </a:rPr>
                <a:t>Company sales and cost data by product, channel, or geographic region. Previously published marketing research studies.</a:t>
              </a:r>
            </a:p>
          </p:txBody>
        </p:sp>
        <p:sp>
          <p:nvSpPr>
            <p:cNvPr id="28693" name="AutoShape 14"/>
            <p:cNvSpPr>
              <a:spLocks noChangeArrowheads="1"/>
            </p:cNvSpPr>
            <p:nvPr/>
          </p:nvSpPr>
          <p:spPr bwMode="auto">
            <a:xfrm>
              <a:off x="2160" y="1008"/>
              <a:ext cx="864" cy="720"/>
            </a:xfrm>
            <a:prstGeom prst="roundRect">
              <a:avLst>
                <a:gd name="adj" fmla="val 16667"/>
              </a:avLst>
            </a:prstGeom>
            <a:noFill/>
            <a:ln w="38100" algn="ctr">
              <a:noFill/>
              <a:round/>
              <a:headEnd/>
              <a:tailEnd/>
            </a:ln>
          </p:spPr>
          <p:txBody>
            <a:bodyPr anchor="ctr"/>
            <a:lstStyle/>
            <a:p>
              <a:pPr algn="ctr">
                <a:defRPr/>
              </a:pPr>
              <a:r>
                <a:rPr lang="en-US" sz="1600" b="1" dirty="0">
                  <a:latin typeface="+mn-lt"/>
                </a:rPr>
                <a:t>Inside company</a:t>
              </a:r>
            </a:p>
          </p:txBody>
        </p:sp>
      </p:grpSp>
      <p:grpSp>
        <p:nvGrpSpPr>
          <p:cNvPr id="3" name="Group 47"/>
          <p:cNvGrpSpPr>
            <a:grpSpLocks/>
          </p:cNvGrpSpPr>
          <p:nvPr/>
        </p:nvGrpSpPr>
        <p:grpSpPr bwMode="auto">
          <a:xfrm>
            <a:off x="3581400" y="2438400"/>
            <a:ext cx="5486400" cy="1219200"/>
            <a:chOff x="2160" y="1680"/>
            <a:chExt cx="3456" cy="624"/>
          </a:xfrm>
          <a:solidFill>
            <a:schemeClr val="accent2"/>
          </a:solidFill>
          <a:effectLst/>
        </p:grpSpPr>
        <p:sp>
          <p:nvSpPr>
            <p:cNvPr id="18" name="AutoShape 17"/>
            <p:cNvSpPr>
              <a:spLocks noChangeArrowheads="1"/>
            </p:cNvSpPr>
            <p:nvPr/>
          </p:nvSpPr>
          <p:spPr bwMode="auto">
            <a:xfrm>
              <a:off x="2160" y="1680"/>
              <a:ext cx="3456" cy="624"/>
            </a:xfrm>
            <a:prstGeom prst="roundRect">
              <a:avLst>
                <a:gd name="adj" fmla="val 16667"/>
              </a:avLst>
            </a:prstGeom>
            <a:grpFill/>
            <a:ln>
              <a:solidFill>
                <a:schemeClr val="accent2">
                  <a:lumMod val="75000"/>
                </a:schemeClr>
              </a:solid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1377950">
                <a:lnSpc>
                  <a:spcPct val="90000"/>
                </a:lnSpc>
                <a:defRPr/>
              </a:pPr>
              <a:r>
                <a:rPr lang="en-US" sz="1800" b="1" dirty="0">
                  <a:cs typeface="Arial" charset="0"/>
                </a:rPr>
                <a:t>Search the Internet, library and government databases. Talk to researchers at universities and private research organizations.</a:t>
              </a:r>
            </a:p>
          </p:txBody>
        </p:sp>
        <p:sp>
          <p:nvSpPr>
            <p:cNvPr id="28691" name="AutoShape 18"/>
            <p:cNvSpPr>
              <a:spLocks noChangeArrowheads="1"/>
            </p:cNvSpPr>
            <p:nvPr/>
          </p:nvSpPr>
          <p:spPr bwMode="auto">
            <a:xfrm>
              <a:off x="2160" y="1680"/>
              <a:ext cx="864" cy="624"/>
            </a:xfrm>
            <a:prstGeom prst="roundRect">
              <a:avLst>
                <a:gd name="adj" fmla="val 16667"/>
              </a:avLst>
            </a:prstGeom>
            <a:grpFill/>
            <a:ln w="38100" algn="ctr">
              <a:noFill/>
              <a:round/>
              <a:headEnd/>
              <a:tailEnd/>
            </a:ln>
          </p:spPr>
          <p:txBody>
            <a:bodyPr anchor="ctr"/>
            <a:lstStyle/>
            <a:p>
              <a:pPr algn="ctr">
                <a:defRPr/>
              </a:pPr>
              <a:r>
                <a:rPr lang="en-US" sz="1600" b="1" dirty="0">
                  <a:latin typeface="+mn-lt"/>
                </a:rPr>
                <a:t>Outside company</a:t>
              </a:r>
            </a:p>
          </p:txBody>
        </p:sp>
      </p:grpSp>
      <p:sp>
        <p:nvSpPr>
          <p:cNvPr id="20" name="AutoShape 28"/>
          <p:cNvSpPr>
            <a:spLocks noChangeArrowheads="1"/>
          </p:cNvSpPr>
          <p:nvPr/>
        </p:nvSpPr>
        <p:spPr bwMode="auto">
          <a:xfrm>
            <a:off x="1600200" y="4572000"/>
            <a:ext cx="1600200" cy="1066800"/>
          </a:xfrm>
          <a:prstGeom prst="roundRect">
            <a:avLst>
              <a:gd name="adj" fmla="val 16667"/>
            </a:avLst>
          </a:prstGeom>
          <a:solidFill>
            <a:srgbClr val="6BB76D"/>
          </a:solidFill>
          <a:ln>
            <a:solidFill>
              <a:schemeClr val="accent4">
                <a:lumMod val="75000"/>
              </a:schemeClr>
            </a:solidFill>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1800" b="1" dirty="0">
                <a:solidFill>
                  <a:schemeClr val="tx1"/>
                </a:solidFill>
                <a:cs typeface="Arial" charset="0"/>
              </a:rPr>
              <a:t>Primary data</a:t>
            </a:r>
          </a:p>
        </p:txBody>
      </p:sp>
      <p:grpSp>
        <p:nvGrpSpPr>
          <p:cNvPr id="4" name="Group 29"/>
          <p:cNvGrpSpPr>
            <a:grpSpLocks/>
          </p:cNvGrpSpPr>
          <p:nvPr/>
        </p:nvGrpSpPr>
        <p:grpSpPr bwMode="auto">
          <a:xfrm>
            <a:off x="3581400" y="3962400"/>
            <a:ext cx="5486400" cy="990600"/>
            <a:chOff x="2160" y="1008"/>
            <a:chExt cx="3456" cy="720"/>
          </a:xfrm>
          <a:effectLst/>
        </p:grpSpPr>
        <p:sp>
          <p:nvSpPr>
            <p:cNvPr id="22" name="AutoShape 30"/>
            <p:cNvSpPr>
              <a:spLocks noChangeArrowheads="1"/>
            </p:cNvSpPr>
            <p:nvPr/>
          </p:nvSpPr>
          <p:spPr bwMode="auto">
            <a:xfrm>
              <a:off x="2160" y="1008"/>
              <a:ext cx="3456" cy="720"/>
            </a:xfrm>
            <a:prstGeom prst="roundRect">
              <a:avLst>
                <a:gd name="adj" fmla="val 16667"/>
              </a:avLst>
            </a:prstGeom>
            <a:solidFill>
              <a:schemeClr val="accent4"/>
            </a:solidFill>
            <a:ln>
              <a:solidFill>
                <a:schemeClr val="accent4">
                  <a:lumMod val="75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1377950">
                <a:lnSpc>
                  <a:spcPct val="90000"/>
                </a:lnSpc>
                <a:defRPr/>
              </a:pPr>
              <a:r>
                <a:rPr lang="en-US" sz="1800" b="1" dirty="0">
                  <a:cs typeface="Arial" charset="0"/>
                </a:rPr>
                <a:t>Video of customers shopping. Track consumer clicks on a website. Loyalty card data from retailers</a:t>
              </a:r>
            </a:p>
          </p:txBody>
        </p:sp>
        <p:sp>
          <p:nvSpPr>
            <p:cNvPr id="6" name="AutoShape 31"/>
            <p:cNvSpPr>
              <a:spLocks noChangeArrowheads="1"/>
            </p:cNvSpPr>
            <p:nvPr/>
          </p:nvSpPr>
          <p:spPr bwMode="auto">
            <a:xfrm>
              <a:off x="2160" y="1008"/>
              <a:ext cx="960" cy="720"/>
            </a:xfrm>
            <a:prstGeom prst="roundRect">
              <a:avLst>
                <a:gd name="adj" fmla="val 16667"/>
              </a:avLst>
            </a:prstGeom>
            <a:noFill/>
            <a:ln w="38100" algn="ctr">
              <a:noFill/>
              <a:round/>
              <a:headEnd/>
              <a:tailEnd/>
            </a:ln>
          </p:spPr>
          <p:txBody>
            <a:bodyPr anchor="ctr"/>
            <a:lstStyle/>
            <a:p>
              <a:pPr algn="ctr">
                <a:defRPr/>
              </a:pPr>
              <a:r>
                <a:rPr lang="en-US" sz="1600" b="1" dirty="0">
                  <a:latin typeface="+mn-lt"/>
                </a:rPr>
                <a:t>Observation</a:t>
              </a:r>
            </a:p>
          </p:txBody>
        </p:sp>
      </p:grpSp>
      <p:grpSp>
        <p:nvGrpSpPr>
          <p:cNvPr id="5" name="Group 32"/>
          <p:cNvGrpSpPr>
            <a:grpSpLocks/>
          </p:cNvGrpSpPr>
          <p:nvPr/>
        </p:nvGrpSpPr>
        <p:grpSpPr bwMode="auto">
          <a:xfrm>
            <a:off x="3581400" y="5105400"/>
            <a:ext cx="5486400" cy="1371600"/>
            <a:chOff x="2160" y="1976"/>
            <a:chExt cx="3456" cy="720"/>
          </a:xfrm>
          <a:solidFill>
            <a:schemeClr val="accent4"/>
          </a:solidFill>
          <a:effectLst/>
        </p:grpSpPr>
        <p:sp>
          <p:nvSpPr>
            <p:cNvPr id="25" name="AutoShape 33"/>
            <p:cNvSpPr>
              <a:spLocks noChangeArrowheads="1"/>
            </p:cNvSpPr>
            <p:nvPr/>
          </p:nvSpPr>
          <p:spPr bwMode="auto">
            <a:xfrm>
              <a:off x="2160" y="1976"/>
              <a:ext cx="3456" cy="720"/>
            </a:xfrm>
            <a:prstGeom prst="roundRect">
              <a:avLst>
                <a:gd name="adj" fmla="val 16667"/>
              </a:avLst>
            </a:prstGeom>
            <a:grpFill/>
            <a:ln>
              <a:solidFill>
                <a:schemeClr val="accent4">
                  <a:lumMod val="75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marL="1377950">
                <a:lnSpc>
                  <a:spcPct val="90000"/>
                </a:lnSpc>
                <a:defRPr/>
              </a:pPr>
              <a:r>
                <a:rPr lang="en-US" sz="1600" b="1" dirty="0">
                  <a:cs typeface="Arial" charset="0"/>
                </a:rPr>
                <a:t>Focus group or in-depth interviews with customers to learn their needs. Online, phone, or personal interview surveys of customers to measure customer satisfaction.</a:t>
              </a:r>
            </a:p>
          </p:txBody>
        </p:sp>
        <p:sp>
          <p:nvSpPr>
            <p:cNvPr id="28689" name="AutoShape 34"/>
            <p:cNvSpPr>
              <a:spLocks noChangeArrowheads="1"/>
            </p:cNvSpPr>
            <p:nvPr/>
          </p:nvSpPr>
          <p:spPr bwMode="auto">
            <a:xfrm>
              <a:off x="2245" y="2096"/>
              <a:ext cx="864" cy="480"/>
            </a:xfrm>
            <a:prstGeom prst="roundRect">
              <a:avLst>
                <a:gd name="adj" fmla="val 16667"/>
              </a:avLst>
            </a:prstGeom>
            <a:grp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pPr algn="ctr">
                <a:defRPr/>
              </a:pPr>
              <a:r>
                <a:rPr lang="en-US" sz="1600" b="1" dirty="0">
                  <a:cs typeface="Arial" charset="0"/>
                </a:rPr>
                <a:t>Questioning</a:t>
              </a:r>
            </a:p>
          </p:txBody>
        </p:sp>
      </p:grpSp>
      <p:sp>
        <p:nvSpPr>
          <p:cNvPr id="27" name="Line 41"/>
          <p:cNvSpPr>
            <a:spLocks noChangeShapeType="1"/>
          </p:cNvSpPr>
          <p:nvPr/>
        </p:nvSpPr>
        <p:spPr bwMode="auto">
          <a:xfrm flipV="1">
            <a:off x="1600200" y="2971800"/>
            <a:ext cx="762000" cy="685800"/>
          </a:xfrm>
          <a:prstGeom prst="line">
            <a:avLst/>
          </a:prstGeom>
          <a:noFill/>
          <a:ln w="349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28" name="Line 42"/>
          <p:cNvSpPr>
            <a:spLocks noChangeShapeType="1"/>
          </p:cNvSpPr>
          <p:nvPr/>
        </p:nvSpPr>
        <p:spPr bwMode="auto">
          <a:xfrm flipV="1">
            <a:off x="3200400" y="1828800"/>
            <a:ext cx="3810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29" name="Line 43"/>
          <p:cNvSpPr>
            <a:spLocks noChangeShapeType="1"/>
          </p:cNvSpPr>
          <p:nvPr/>
        </p:nvSpPr>
        <p:spPr bwMode="auto">
          <a:xfrm flipV="1">
            <a:off x="3200400" y="4495800"/>
            <a:ext cx="3810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30" name="Line 44"/>
          <p:cNvSpPr>
            <a:spLocks noChangeShapeType="1"/>
          </p:cNvSpPr>
          <p:nvPr/>
        </p:nvSpPr>
        <p:spPr bwMode="auto">
          <a:xfrm>
            <a:off x="3200400" y="2590800"/>
            <a:ext cx="3810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31" name="Line 45"/>
          <p:cNvSpPr>
            <a:spLocks noChangeShapeType="1"/>
          </p:cNvSpPr>
          <p:nvPr/>
        </p:nvSpPr>
        <p:spPr bwMode="auto">
          <a:xfrm>
            <a:off x="3200400" y="5334000"/>
            <a:ext cx="381000" cy="381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32" name="Line 46"/>
          <p:cNvSpPr>
            <a:spLocks noChangeShapeType="1"/>
          </p:cNvSpPr>
          <p:nvPr/>
        </p:nvSpPr>
        <p:spPr bwMode="auto">
          <a:xfrm>
            <a:off x="1600200" y="3886200"/>
            <a:ext cx="762000" cy="685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mn-lt"/>
            </a:endParaRPr>
          </a:p>
        </p:txBody>
      </p:sp>
      <p:sp>
        <p:nvSpPr>
          <p:cNvPr id="33" name="AutoShape 13"/>
          <p:cNvSpPr>
            <a:spLocks noChangeArrowheads="1"/>
          </p:cNvSpPr>
          <p:nvPr/>
        </p:nvSpPr>
        <p:spPr bwMode="auto">
          <a:xfrm>
            <a:off x="381000" y="3276600"/>
            <a:ext cx="1219200" cy="914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cs typeface="Arial" charset="0"/>
              </a:rPr>
              <a:t>All data sources</a:t>
            </a:r>
          </a:p>
        </p:txBody>
      </p:sp>
    </p:spTree>
    <p:custDataLst>
      <p:tags r:id="rId1"/>
    </p:custDataLst>
    <p:extLst>
      <p:ext uri="{BB962C8B-B14F-4D97-AF65-F5344CB8AC3E}">
        <p14:creationId xmlns:p14="http://schemas.microsoft.com/office/powerpoint/2010/main" val="12540734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par>
                          <p:cTn id="21" fill="hold" nodeType="afterGroup">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nodeType="afterGroup">
                            <p:stCondLst>
                              <p:cond delay="5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nodeType="afterGroup">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childTnLst>
                          </p:cTn>
                        </p:par>
                        <p:par>
                          <p:cTn id="38" fill="hold" nodeType="afterGroup">
                            <p:stCondLst>
                              <p:cond delay="15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nodeType="afterGroup">
                            <p:stCondLst>
                              <p:cond delay="500"/>
                            </p:stCondLst>
                            <p:childTnLst>
                              <p:par>
                                <p:cTn id="48" presetID="22" presetClass="entr" presetSubtype="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500"/>
                                        <p:tgtEl>
                                          <p:spTgt spid="4"/>
                                        </p:tgtEl>
                                      </p:cBhvr>
                                    </p:animEffect>
                                  </p:childTnLst>
                                </p:cTn>
                              </p:par>
                            </p:childTnLst>
                          </p:cTn>
                        </p:par>
                        <p:par>
                          <p:cTn id="51" fill="hold" nodeType="afterGroup">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500"/>
                                        <p:tgtEl>
                                          <p:spTgt spid="31"/>
                                        </p:tgtEl>
                                      </p:cBhvr>
                                    </p:animEffect>
                                  </p:childTnLst>
                                </p:cTn>
                              </p:par>
                            </p:childTnLst>
                          </p:cTn>
                        </p:par>
                        <p:par>
                          <p:cTn id="55" fill="hold" nodeType="afterGroup">
                            <p:stCondLst>
                              <p:cond delay="150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7" grpId="0" animBg="1"/>
      <p:bldP spid="28" grpId="0" animBg="1"/>
      <p:bldP spid="29" grpId="0" animBg="1"/>
      <p:bldP spid="30" grpId="0" animBg="1"/>
      <p:bldP spid="31" grpId="0" animBg="1"/>
      <p:bldP spid="32"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457200" y="1447800"/>
            <a:ext cx="8229600" cy="5257800"/>
          </a:xfrm>
        </p:spPr>
        <p:txBody>
          <a:bodyPr>
            <a:normAutofit fontScale="85000" lnSpcReduction="20000"/>
          </a:bodyPr>
          <a:lstStyle/>
          <a:p>
            <a:pPr marL="65087" indent="0">
              <a:buNone/>
            </a:pPr>
            <a:r>
              <a:rPr lang="en-US" dirty="0"/>
              <a:t>Edna Bates, a marketing researcher who is an expert in customer satisfaction research, is asked by a client to conduct a study dealing with a completely unfamiliar research topic. Edna consults secondary data to gain more insight about this unfamiliar area. Edna is engaged in the  _________ stage of the marketing research process.</a:t>
            </a:r>
          </a:p>
          <a:p>
            <a:endParaRPr lang="en-US" dirty="0"/>
          </a:p>
          <a:p>
            <a:pPr marL="0" indent="0">
              <a:buNone/>
            </a:pPr>
            <a:r>
              <a:rPr lang="en-US" dirty="0"/>
              <a:t>A.	problem definition</a:t>
            </a:r>
          </a:p>
          <a:p>
            <a:pPr marL="0" indent="0">
              <a:buNone/>
            </a:pPr>
            <a:r>
              <a:rPr lang="en-US" dirty="0"/>
              <a:t>B.	situation analysis</a:t>
            </a:r>
          </a:p>
          <a:p>
            <a:pPr marL="0" indent="0">
              <a:buNone/>
            </a:pPr>
            <a:r>
              <a:rPr lang="en-US" dirty="0"/>
              <a:t>C.	gathering problem-specific data</a:t>
            </a:r>
          </a:p>
          <a:p>
            <a:pPr marL="0" indent="0">
              <a:buNone/>
            </a:pPr>
            <a:r>
              <a:rPr lang="en-US" dirty="0"/>
              <a:t>D.	data interpretation</a:t>
            </a:r>
          </a:p>
          <a:p>
            <a:pPr marL="0" indent="0">
              <a:buNone/>
            </a:pPr>
            <a:r>
              <a:rPr lang="en-US" dirty="0"/>
              <a:t>E.	solving the problem</a:t>
            </a:r>
          </a:p>
        </p:txBody>
      </p:sp>
    </p:spTree>
    <p:custDataLst>
      <p:tags r:id="rId1"/>
    </p:custDataLst>
    <p:extLst>
      <p:ext uri="{BB962C8B-B14F-4D97-AF65-F5344CB8AC3E}">
        <p14:creationId xmlns:p14="http://schemas.microsoft.com/office/powerpoint/2010/main" val="832055894"/>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1398587"/>
          </a:xfrm>
        </p:spPr>
        <p:txBody>
          <a:bodyPr>
            <a:normAutofit fontScale="90000"/>
          </a:bodyPr>
          <a:lstStyle/>
          <a:p>
            <a:r>
              <a:rPr lang="en-US" altLang="en-US" dirty="0"/>
              <a:t>The Bottom Line on </a:t>
            </a:r>
            <a:br>
              <a:rPr lang="en-US" altLang="en-US" dirty="0"/>
            </a:br>
            <a:r>
              <a:rPr lang="en-US" altLang="en-US" dirty="0"/>
              <a:t>Secondary Data</a:t>
            </a:r>
            <a:endParaRPr lang="en-US" dirty="0"/>
          </a:p>
        </p:txBody>
      </p:sp>
      <p:sp>
        <p:nvSpPr>
          <p:cNvPr id="24" name="Line 3"/>
          <p:cNvSpPr>
            <a:spLocks noChangeShapeType="1"/>
          </p:cNvSpPr>
          <p:nvPr/>
        </p:nvSpPr>
        <p:spPr bwMode="auto">
          <a:xfrm flipH="1">
            <a:off x="1828800" y="3048000"/>
            <a:ext cx="1524000" cy="1295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4" name="AutoShape 4"/>
          <p:cNvSpPr>
            <a:spLocks noChangeArrowheads="1"/>
          </p:cNvSpPr>
          <p:nvPr/>
        </p:nvSpPr>
        <p:spPr bwMode="auto">
          <a:xfrm>
            <a:off x="152400" y="3962400"/>
            <a:ext cx="2590800" cy="2133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800" b="1" dirty="0">
                <a:cs typeface="Arial" pitchFamily="34" charset="0"/>
              </a:rPr>
              <a:t>Situation Analysis: a Lot for a Little</a:t>
            </a:r>
          </a:p>
        </p:txBody>
      </p:sp>
      <p:sp>
        <p:nvSpPr>
          <p:cNvPr id="35" name="Line 7"/>
          <p:cNvSpPr>
            <a:spLocks noChangeShapeType="1"/>
          </p:cNvSpPr>
          <p:nvPr/>
        </p:nvSpPr>
        <p:spPr bwMode="auto">
          <a:xfrm>
            <a:off x="4267200" y="3429000"/>
            <a:ext cx="0"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6" name="AutoShape 8"/>
          <p:cNvSpPr>
            <a:spLocks noChangeArrowheads="1"/>
          </p:cNvSpPr>
          <p:nvPr/>
        </p:nvSpPr>
        <p:spPr bwMode="auto">
          <a:xfrm>
            <a:off x="2819400" y="3962400"/>
            <a:ext cx="2587625" cy="21304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800" b="1" dirty="0">
                <a:cs typeface="Arial" pitchFamily="34" charset="0"/>
              </a:rPr>
              <a:t>What Else Is Needed?</a:t>
            </a:r>
          </a:p>
        </p:txBody>
      </p:sp>
      <p:sp>
        <p:nvSpPr>
          <p:cNvPr id="37" name="Line 12"/>
          <p:cNvSpPr>
            <a:spLocks noChangeShapeType="1"/>
          </p:cNvSpPr>
          <p:nvPr/>
        </p:nvSpPr>
        <p:spPr bwMode="auto">
          <a:xfrm flipH="1" flipV="1">
            <a:off x="5181600" y="3048000"/>
            <a:ext cx="16764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8" name="AutoShape 13"/>
          <p:cNvSpPr>
            <a:spLocks noChangeArrowheads="1"/>
          </p:cNvSpPr>
          <p:nvPr/>
        </p:nvSpPr>
        <p:spPr bwMode="auto">
          <a:xfrm>
            <a:off x="5486400" y="3965575"/>
            <a:ext cx="2587625" cy="21304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800" b="1" dirty="0">
                <a:cs typeface="Arial" pitchFamily="34" charset="0"/>
              </a:rPr>
              <a:t>Research Proposal</a:t>
            </a:r>
          </a:p>
        </p:txBody>
      </p:sp>
      <p:sp>
        <p:nvSpPr>
          <p:cNvPr id="39" name="Oval 14"/>
          <p:cNvSpPr>
            <a:spLocks noChangeArrowheads="1"/>
          </p:cNvSpPr>
          <p:nvPr/>
        </p:nvSpPr>
        <p:spPr bwMode="auto">
          <a:xfrm>
            <a:off x="3124200" y="1371600"/>
            <a:ext cx="2286000" cy="2286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sz="2800" b="1" dirty="0">
                <a:cs typeface="Arial" pitchFamily="34" charset="0"/>
              </a:rPr>
              <a:t>Key</a:t>
            </a:r>
            <a:br>
              <a:rPr lang="en-US" sz="2800" b="1" dirty="0">
                <a:cs typeface="Arial" pitchFamily="34" charset="0"/>
              </a:rPr>
            </a:br>
            <a:r>
              <a:rPr lang="en-US" sz="2800" b="1" dirty="0">
                <a:cs typeface="Arial" pitchFamily="34" charset="0"/>
              </a:rPr>
              <a:t>Issues</a:t>
            </a:r>
          </a:p>
        </p:txBody>
      </p:sp>
    </p:spTree>
    <p:custDataLst>
      <p:tags r:id="rId1"/>
    </p:custDataLst>
    <p:extLst>
      <p:ext uri="{BB962C8B-B14F-4D97-AF65-F5344CB8AC3E}">
        <p14:creationId xmlns:p14="http://schemas.microsoft.com/office/powerpoint/2010/main" val="195044082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ox(out)">
                                      <p:cBhvr>
                                        <p:cTn id="7" dur="500"/>
                                        <p:tgtEl>
                                          <p:spTgt spid="39"/>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34"/>
                                        </p:tgtEl>
                                        <p:attrNameLst>
                                          <p:attrName>style.color</p:attrName>
                                        </p:attrNameLst>
                                      </p:cBhvr>
                                      <p:by>
                                        <p:hsl h="0" s="-70588" l="0"/>
                                      </p:by>
                                    </p:animClr>
                                    <p:animClr clrSpc="hsl" dir="cw">
                                      <p:cBhvr>
                                        <p:cTn id="20" dur="500" fill="hold"/>
                                        <p:tgtEl>
                                          <p:spTgt spid="34"/>
                                        </p:tgtEl>
                                        <p:attrNameLst>
                                          <p:attrName>fillcolor</p:attrName>
                                        </p:attrNameLst>
                                      </p:cBhvr>
                                      <p:by>
                                        <p:hsl h="0" s="-70588" l="0"/>
                                      </p:by>
                                    </p:animClr>
                                    <p:animClr clrSpc="hsl" dir="cw">
                                      <p:cBhvr>
                                        <p:cTn id="21" dur="500" fill="hold"/>
                                        <p:tgtEl>
                                          <p:spTgt spid="34"/>
                                        </p:tgtEl>
                                        <p:attrNameLst>
                                          <p:attrName>stroke.color</p:attrName>
                                        </p:attrNameLst>
                                      </p:cBhvr>
                                      <p:by>
                                        <p:hsl h="0" s="-70588" l="0"/>
                                      </p:by>
                                    </p:animClr>
                                    <p:set>
                                      <p:cBhvr>
                                        <p:cTn id="22" dur="500" fill="hold"/>
                                        <p:tgtEl>
                                          <p:spTgt spid="34"/>
                                        </p:tgtEl>
                                        <p:attrNameLst>
                                          <p:attrName>fill.type</p:attrName>
                                        </p:attrNameLst>
                                      </p:cBhvr>
                                      <p:to>
                                        <p:strVal val="solid"/>
                                      </p:to>
                                    </p:set>
                                  </p:childTnLst>
                                </p:cTn>
                              </p:par>
                              <p:par>
                                <p:cTn id="23" presetID="22" presetClass="entr" presetSubtype="1"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up)">
                                      <p:cBhvr>
                                        <p:cTn id="25" dur="500"/>
                                        <p:tgtEl>
                                          <p:spTgt spid="35"/>
                                        </p:tgtEl>
                                      </p:cBhvr>
                                    </p:animEffec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up)">
                                      <p:cBhvr>
                                        <p:cTn id="29" dur="500"/>
                                        <p:tgtEl>
                                          <p:spTgt spid="3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36"/>
                                        </p:tgtEl>
                                        <p:attrNameLst>
                                          <p:attrName>style.color</p:attrName>
                                        </p:attrNameLst>
                                      </p:cBhvr>
                                      <p:by>
                                        <p:hsl h="0" s="-70588" l="0"/>
                                      </p:by>
                                    </p:animClr>
                                    <p:animClr clrSpc="hsl" dir="cw">
                                      <p:cBhvr>
                                        <p:cTn id="34" dur="500" fill="hold"/>
                                        <p:tgtEl>
                                          <p:spTgt spid="36"/>
                                        </p:tgtEl>
                                        <p:attrNameLst>
                                          <p:attrName>fillcolor</p:attrName>
                                        </p:attrNameLst>
                                      </p:cBhvr>
                                      <p:by>
                                        <p:hsl h="0" s="-70588" l="0"/>
                                      </p:by>
                                    </p:animClr>
                                    <p:animClr clrSpc="hsl" dir="cw">
                                      <p:cBhvr>
                                        <p:cTn id="35" dur="500" fill="hold"/>
                                        <p:tgtEl>
                                          <p:spTgt spid="36"/>
                                        </p:tgtEl>
                                        <p:attrNameLst>
                                          <p:attrName>stroke.color</p:attrName>
                                        </p:attrNameLst>
                                      </p:cBhvr>
                                      <p:by>
                                        <p:hsl h="0" s="-70588" l="0"/>
                                      </p:by>
                                    </p:animClr>
                                    <p:set>
                                      <p:cBhvr>
                                        <p:cTn id="36" dur="500" fill="hold"/>
                                        <p:tgtEl>
                                          <p:spTgt spid="36"/>
                                        </p:tgtEl>
                                        <p:attrNameLst>
                                          <p:attrName>fill.type</p:attrName>
                                        </p:attrNameLst>
                                      </p:cBhvr>
                                      <p:to>
                                        <p:strVal val="solid"/>
                                      </p:to>
                                    </p:set>
                                  </p:childTnLst>
                                </p:cTn>
                              </p:par>
                              <p:par>
                                <p:cTn id="37" presetID="22" presetClass="entr" presetSubtype="1"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500"/>
                                        <p:tgtEl>
                                          <p:spTgt spid="37"/>
                                        </p:tgtEl>
                                      </p:cBhvr>
                                    </p:animEffect>
                                  </p:childTnLst>
                                </p:cTn>
                              </p:par>
                            </p:childTnLst>
                          </p:cTn>
                        </p:par>
                        <p:par>
                          <p:cTn id="40" fill="hold" nodeType="afterGroup">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up)">
                                      <p:cBhvr>
                                        <p:cTn id="4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4" grpId="0" animBg="1"/>
      <p:bldP spid="34" grpId="1" animBg="1"/>
      <p:bldP spid="35" grpId="0" animBg="1"/>
      <p:bldP spid="36" grpId="0" animBg="1"/>
      <p:bldP spid="36" grpId="1" animBg="1"/>
      <p:bldP spid="37" grpId="0" animBg="1"/>
      <p:bldP spid="38" grpId="0" animBg="1"/>
      <p:bldP spid="39"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AutoShape 11"/>
          <p:cNvSpPr>
            <a:spLocks noChangeArrowheads="1"/>
          </p:cNvSpPr>
          <p:nvPr/>
        </p:nvSpPr>
        <p:spPr bwMode="auto">
          <a:xfrm>
            <a:off x="5334000" y="3352800"/>
            <a:ext cx="3581400" cy="10668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marL="457200" indent="-457200" algn="ctr"/>
            <a:r>
              <a:rPr lang="en-US" sz="2800" b="1" dirty="0">
                <a:cs typeface="Arial" pitchFamily="34" charset="0"/>
              </a:rPr>
              <a:t>Questioning</a:t>
            </a:r>
          </a:p>
        </p:txBody>
      </p:sp>
      <p:sp>
        <p:nvSpPr>
          <p:cNvPr id="15" name="AutoShape 6"/>
          <p:cNvSpPr>
            <a:spLocks noChangeArrowheads="1"/>
          </p:cNvSpPr>
          <p:nvPr/>
        </p:nvSpPr>
        <p:spPr bwMode="auto">
          <a:xfrm>
            <a:off x="304800" y="3276600"/>
            <a:ext cx="3581400" cy="1219200"/>
          </a:xfrm>
          <a:prstGeom prst="roundRect">
            <a:avLst>
              <a:gd name="adj" fmla="val 500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marL="457200" indent="-457200" algn="ctr"/>
            <a:r>
              <a:rPr lang="en-US" sz="2800" b="1" dirty="0">
                <a:cs typeface="Arial" pitchFamily="34" charset="0"/>
              </a:rPr>
              <a:t>Observing</a:t>
            </a:r>
          </a:p>
        </p:txBody>
      </p:sp>
      <p:sp>
        <p:nvSpPr>
          <p:cNvPr id="31748" name="Rectangle 2"/>
          <p:cNvSpPr>
            <a:spLocks noGrp="1" noChangeArrowheads="1"/>
          </p:cNvSpPr>
          <p:nvPr>
            <p:ph type="title"/>
          </p:nvPr>
        </p:nvSpPr>
        <p:spPr/>
        <p:txBody>
          <a:bodyPr>
            <a:normAutofit fontScale="90000"/>
          </a:bodyPr>
          <a:lstStyle/>
          <a:p>
            <a:r>
              <a:rPr lang="en-US" altLang="en-US" dirty="0"/>
              <a:t>Getting Problem-Specific Data—Step 3</a:t>
            </a:r>
            <a:endParaRPr lang="en-US" dirty="0"/>
          </a:p>
        </p:txBody>
      </p:sp>
      <p:sp>
        <p:nvSpPr>
          <p:cNvPr id="10" name="Oval 2"/>
          <p:cNvSpPr>
            <a:spLocks noChangeArrowheads="1"/>
          </p:cNvSpPr>
          <p:nvPr/>
        </p:nvSpPr>
        <p:spPr bwMode="auto">
          <a:xfrm>
            <a:off x="3657600" y="2819400"/>
            <a:ext cx="1905000" cy="1905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sz="2400" b="1" dirty="0">
                <a:cs typeface="Arial" pitchFamily="34" charset="0"/>
              </a:rPr>
              <a:t>Primary</a:t>
            </a:r>
            <a:br>
              <a:rPr lang="en-US" sz="2400" b="1" dirty="0">
                <a:cs typeface="Arial" pitchFamily="34" charset="0"/>
              </a:rPr>
            </a:br>
            <a:r>
              <a:rPr lang="en-US" sz="2400" b="1" dirty="0">
                <a:cs typeface="Arial" pitchFamily="34" charset="0"/>
              </a:rPr>
              <a:t>Data</a:t>
            </a:r>
          </a:p>
        </p:txBody>
      </p:sp>
    </p:spTree>
    <p:custDataLst>
      <p:tags r:id="rId1"/>
    </p:custDataLst>
    <p:extLst>
      <p:ext uri="{BB962C8B-B14F-4D97-AF65-F5344CB8AC3E}">
        <p14:creationId xmlns:p14="http://schemas.microsoft.com/office/powerpoint/2010/main" val="11827986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0"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8288"/>
            <a:ext cx="3581400" cy="2322512"/>
          </a:xfrm>
        </p:spPr>
        <p:txBody>
          <a:bodyPr>
            <a:normAutofit fontScale="90000"/>
          </a:bodyPr>
          <a:lstStyle/>
          <a:p>
            <a:r>
              <a:rPr lang="en-US" dirty="0"/>
              <a:t>Focus Groups Stimulate Discussion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533400"/>
            <a:ext cx="4114800" cy="5486400"/>
          </a:xfrm>
          <a:prstGeom prst="rect">
            <a:avLst/>
          </a:prstGeom>
        </p:spPr>
      </p:pic>
      <p:sp>
        <p:nvSpPr>
          <p:cNvPr id="5" name="TextBox 4"/>
          <p:cNvSpPr txBox="1"/>
          <p:nvPr/>
        </p:nvSpPr>
        <p:spPr>
          <a:xfrm>
            <a:off x="5257800" y="6036749"/>
            <a:ext cx="3581400" cy="261610"/>
          </a:xfrm>
          <a:prstGeom prst="rect">
            <a:avLst/>
          </a:prstGeom>
          <a:noFill/>
        </p:spPr>
        <p:txBody>
          <a:bodyPr wrap="square" rtlCol="0">
            <a:spAutoFit/>
          </a:bodyPr>
          <a:lstStyle/>
          <a:p>
            <a:r>
              <a:rPr lang="en-US" sz="1100" i="1" dirty="0"/>
              <a:t>Source: </a:t>
            </a:r>
            <a:r>
              <a:rPr lang="en-US" sz="1100" i="1" dirty="0" err="1"/>
              <a:t>FocusVision</a:t>
            </a:r>
            <a:r>
              <a:rPr lang="en-US" sz="1100" i="1" dirty="0"/>
              <a:t> Research Inc. </a:t>
            </a:r>
            <a:endParaRPr lang="en-US" sz="1100" dirty="0"/>
          </a:p>
        </p:txBody>
      </p:sp>
    </p:spTree>
    <p:custDataLst>
      <p:tags r:id="rId1"/>
    </p:custDataLst>
    <p:extLst>
      <p:ext uri="{BB962C8B-B14F-4D97-AF65-F5344CB8AC3E}">
        <p14:creationId xmlns:p14="http://schemas.microsoft.com/office/powerpoint/2010/main" val="1137590361"/>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Line 4"/>
          <p:cNvSpPr>
            <a:spLocks noChangeShapeType="1"/>
          </p:cNvSpPr>
          <p:nvPr/>
        </p:nvSpPr>
        <p:spPr bwMode="auto">
          <a:xfrm flipH="1">
            <a:off x="5715000" y="2438400"/>
            <a:ext cx="1066800" cy="914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7" name="Line 7"/>
          <p:cNvSpPr>
            <a:spLocks noChangeShapeType="1"/>
          </p:cNvSpPr>
          <p:nvPr/>
        </p:nvSpPr>
        <p:spPr bwMode="auto">
          <a:xfrm>
            <a:off x="2324100" y="2463800"/>
            <a:ext cx="1143000" cy="87471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3796" name="Rectangle 2"/>
          <p:cNvSpPr>
            <a:spLocks noGrp="1" noChangeArrowheads="1"/>
          </p:cNvSpPr>
          <p:nvPr>
            <p:ph type="title"/>
          </p:nvPr>
        </p:nvSpPr>
        <p:spPr>
          <a:xfrm>
            <a:off x="457200" y="0"/>
            <a:ext cx="8229600" cy="1398587"/>
          </a:xfrm>
        </p:spPr>
        <p:txBody>
          <a:bodyPr>
            <a:normAutofit fontScale="90000"/>
          </a:bodyPr>
          <a:lstStyle/>
          <a:p>
            <a:r>
              <a:rPr lang="en-US" altLang="en-US" dirty="0"/>
              <a:t>Structured Questioning Gives More Objective Results</a:t>
            </a:r>
            <a:endParaRPr lang="en-US" dirty="0"/>
          </a:p>
        </p:txBody>
      </p:sp>
      <p:sp>
        <p:nvSpPr>
          <p:cNvPr id="4" name="AutoShape 3"/>
          <p:cNvSpPr>
            <a:spLocks noChangeArrowheads="1"/>
          </p:cNvSpPr>
          <p:nvPr/>
        </p:nvSpPr>
        <p:spPr bwMode="auto">
          <a:xfrm>
            <a:off x="5334000" y="1447800"/>
            <a:ext cx="2935288" cy="990600"/>
          </a:xfrm>
          <a:prstGeom prst="roundRect">
            <a:avLst>
              <a:gd name="adj" fmla="val 3926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lnSpc>
                <a:spcPct val="85000"/>
              </a:lnSpc>
            </a:pPr>
            <a:r>
              <a:rPr lang="en-US" sz="2400" b="1" dirty="0">
                <a:cs typeface="Arial" pitchFamily="34" charset="0"/>
              </a:rPr>
              <a:t>Can be summarized in numbers</a:t>
            </a:r>
          </a:p>
        </p:txBody>
      </p:sp>
      <p:sp>
        <p:nvSpPr>
          <p:cNvPr id="6" name="AutoShape 6"/>
          <p:cNvSpPr>
            <a:spLocks noChangeArrowheads="1"/>
          </p:cNvSpPr>
          <p:nvPr/>
        </p:nvSpPr>
        <p:spPr bwMode="auto">
          <a:xfrm>
            <a:off x="1028700" y="1473200"/>
            <a:ext cx="2933700" cy="9906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lnSpc>
                <a:spcPct val="85000"/>
              </a:lnSpc>
            </a:pPr>
            <a:r>
              <a:rPr lang="en-US" sz="2400" b="1" dirty="0">
                <a:cs typeface="Arial" pitchFamily="34" charset="0"/>
              </a:rPr>
              <a:t>Seeks structured responses</a:t>
            </a:r>
          </a:p>
        </p:txBody>
      </p:sp>
      <p:sp>
        <p:nvSpPr>
          <p:cNvPr id="8" name="Line 11"/>
          <p:cNvSpPr>
            <a:spLocks noChangeShapeType="1"/>
          </p:cNvSpPr>
          <p:nvPr/>
        </p:nvSpPr>
        <p:spPr bwMode="auto">
          <a:xfrm flipV="1">
            <a:off x="4572000" y="4800600"/>
            <a:ext cx="0" cy="609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9" name="AutoShape 12"/>
          <p:cNvSpPr>
            <a:spLocks noChangeArrowheads="1"/>
          </p:cNvSpPr>
          <p:nvPr/>
        </p:nvSpPr>
        <p:spPr bwMode="auto">
          <a:xfrm>
            <a:off x="3124200" y="5410200"/>
            <a:ext cx="2935288" cy="990600"/>
          </a:xfrm>
          <a:prstGeom prst="roundRect">
            <a:avLst>
              <a:gd name="adj" fmla="val 3269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lnSpc>
                <a:spcPct val="80000"/>
              </a:lnSpc>
            </a:pPr>
            <a:r>
              <a:rPr lang="en-US" sz="2400" b="1" dirty="0">
                <a:cs typeface="Arial" pitchFamily="34" charset="0"/>
              </a:rPr>
              <a:t>Faster response &amp; analysis</a:t>
            </a:r>
          </a:p>
        </p:txBody>
      </p:sp>
      <p:sp>
        <p:nvSpPr>
          <p:cNvPr id="10" name="Oval 14"/>
          <p:cNvSpPr>
            <a:spLocks noChangeArrowheads="1"/>
          </p:cNvSpPr>
          <p:nvPr/>
        </p:nvSpPr>
        <p:spPr bwMode="auto">
          <a:xfrm>
            <a:off x="3429000" y="2636838"/>
            <a:ext cx="2286000" cy="2087562"/>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ctr"/>
            <a:r>
              <a:rPr lang="en-US" sz="2800" b="1" dirty="0">
                <a:cs typeface="Arial" pitchFamily="34" charset="0"/>
              </a:rPr>
              <a:t>Quantitative</a:t>
            </a:r>
            <a:br>
              <a:rPr lang="en-US" sz="2800" b="1" dirty="0">
                <a:cs typeface="Arial" pitchFamily="34" charset="0"/>
              </a:rPr>
            </a:br>
            <a:r>
              <a:rPr lang="en-US" sz="2800" b="1" dirty="0">
                <a:cs typeface="Arial" pitchFamily="34" charset="0"/>
              </a:rPr>
              <a:t>Research</a:t>
            </a:r>
          </a:p>
        </p:txBody>
      </p:sp>
    </p:spTree>
    <p:custDataLst>
      <p:tags r:id="rId1"/>
    </p:custDataLst>
    <p:extLst>
      <p:ext uri="{BB962C8B-B14F-4D97-AF65-F5344CB8AC3E}">
        <p14:creationId xmlns:p14="http://schemas.microsoft.com/office/powerpoint/2010/main" val="193042889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6"/>
                                        </p:tgtEl>
                                        <p:attrNameLst>
                                          <p:attrName>style.color</p:attrName>
                                        </p:attrNameLst>
                                      </p:cBhvr>
                                      <p:by>
                                        <p:hsl h="0" s="-70588" l="0"/>
                                      </p:by>
                                    </p:animClr>
                                    <p:animClr clrSpc="hsl" dir="cw">
                                      <p:cBhvr>
                                        <p:cTn id="20" dur="500" fill="hold"/>
                                        <p:tgtEl>
                                          <p:spTgt spid="6"/>
                                        </p:tgtEl>
                                        <p:attrNameLst>
                                          <p:attrName>fillcolor</p:attrName>
                                        </p:attrNameLst>
                                      </p:cBhvr>
                                      <p:by>
                                        <p:hsl h="0" s="-70588" l="0"/>
                                      </p:by>
                                    </p:animClr>
                                    <p:animClr clrSpc="hsl" dir="cw">
                                      <p:cBhvr>
                                        <p:cTn id="21" dur="500" fill="hold"/>
                                        <p:tgtEl>
                                          <p:spTgt spid="6"/>
                                        </p:tgtEl>
                                        <p:attrNameLst>
                                          <p:attrName>stroke.color</p:attrName>
                                        </p:attrNameLst>
                                      </p:cBhvr>
                                      <p:by>
                                        <p:hsl h="0" s="-70588" l="0"/>
                                      </p:by>
                                    </p:animClr>
                                    <p:set>
                                      <p:cBhvr>
                                        <p:cTn id="22" dur="500" fill="hold"/>
                                        <p:tgtEl>
                                          <p:spTgt spid="6"/>
                                        </p:tgtEl>
                                        <p:attrNameLst>
                                          <p:attrName>fill.type</p:attrName>
                                        </p:attrNameLst>
                                      </p:cBhvr>
                                      <p:to>
                                        <p:strVal val="solid"/>
                                      </p:to>
                                    </p:set>
                                  </p:childTnLst>
                                </p:cTn>
                              </p:par>
                              <p:par>
                                <p:cTn id="23" presetID="22" presetClass="entr" presetSubtype="1"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4"/>
                                        </p:tgtEl>
                                        <p:attrNameLst>
                                          <p:attrName>style.color</p:attrName>
                                        </p:attrNameLst>
                                      </p:cBhvr>
                                      <p:by>
                                        <p:hsl h="0" s="-70588" l="0"/>
                                      </p:by>
                                    </p:animClr>
                                    <p:animClr clrSpc="hsl" dir="cw">
                                      <p:cBhvr>
                                        <p:cTn id="34" dur="500" fill="hold"/>
                                        <p:tgtEl>
                                          <p:spTgt spid="4"/>
                                        </p:tgtEl>
                                        <p:attrNameLst>
                                          <p:attrName>fillcolor</p:attrName>
                                        </p:attrNameLst>
                                      </p:cBhvr>
                                      <p:by>
                                        <p:hsl h="0" s="-70588" l="0"/>
                                      </p:by>
                                    </p:animClr>
                                    <p:animClr clrSpc="hsl" dir="cw">
                                      <p:cBhvr>
                                        <p:cTn id="35" dur="500" fill="hold"/>
                                        <p:tgtEl>
                                          <p:spTgt spid="4"/>
                                        </p:tgtEl>
                                        <p:attrNameLst>
                                          <p:attrName>stroke.color</p:attrName>
                                        </p:attrNameLst>
                                      </p:cBhvr>
                                      <p:by>
                                        <p:hsl h="0" s="-70588" l="0"/>
                                      </p:by>
                                    </p:animClr>
                                    <p:set>
                                      <p:cBhvr>
                                        <p:cTn id="36" dur="500" fill="hold"/>
                                        <p:tgtEl>
                                          <p:spTgt spid="4"/>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00"/>
                                        <p:tgtEl>
                                          <p:spTgt spid="9"/>
                                        </p:tgtEl>
                                      </p:cBhvr>
                                    </p:animEffect>
                                  </p:childTnLst>
                                </p:cTn>
                              </p:par>
                            </p:childTnLst>
                          </p:cTn>
                        </p:par>
                        <p:par>
                          <p:cTn id="40" fill="hold" nodeType="afterGroup">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4" grpId="0" animBg="1"/>
      <p:bldP spid="4" grpId="1" animBg="1"/>
      <p:bldP spid="6" grpId="0" animBg="1"/>
      <p:bldP spid="6" grpId="1" animBg="1"/>
      <p:bldP spid="8" grpId="0" animBg="1"/>
      <p:bldP spid="9" grpId="0" animBg="1"/>
      <p:bldP spid="1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381000" y="1524000"/>
            <a:ext cx="8534400" cy="5105400"/>
          </a:xfrm>
        </p:spPr>
        <p:txBody>
          <a:bodyPr>
            <a:normAutofit fontScale="77500" lnSpcReduction="20000"/>
          </a:bodyPr>
          <a:lstStyle/>
          <a:p>
            <a:pPr marL="65087" indent="0">
              <a:buNone/>
            </a:pPr>
            <a:r>
              <a:rPr lang="en-US" dirty="0"/>
              <a:t>A sales training firm wants feedback on the quality of its  classes and training services. The firm planned to send mail surveys to CEOs of its client companies to get the needed information. However, one executive objected to the survey plan, saying, “CEOs don’t attend our classes. How will they know if the classes are any good?” Another executive added, “If the survey isn’t relevant to the CEOs, it will be thrown away and we’ll get no data.” It appears that the research design presents problems with:</a:t>
            </a:r>
          </a:p>
          <a:p>
            <a:endParaRPr lang="en-US" dirty="0"/>
          </a:p>
          <a:p>
            <a:pPr marL="0" indent="0">
              <a:buNone/>
            </a:pPr>
            <a:r>
              <a:rPr lang="en-US" dirty="0"/>
              <a:t>A.	response rate.</a:t>
            </a:r>
          </a:p>
          <a:p>
            <a:pPr marL="0" indent="0">
              <a:buNone/>
            </a:pPr>
            <a:r>
              <a:rPr lang="en-US" dirty="0"/>
              <a:t>B.	relevance of population.</a:t>
            </a:r>
          </a:p>
          <a:p>
            <a:pPr marL="0" indent="0">
              <a:buNone/>
            </a:pPr>
            <a:r>
              <a:rPr lang="en-US" dirty="0"/>
              <a:t>C.	validity.</a:t>
            </a:r>
          </a:p>
          <a:p>
            <a:pPr marL="0" indent="0">
              <a:buNone/>
            </a:pPr>
            <a:r>
              <a:rPr lang="en-US" dirty="0"/>
              <a:t>D.	improper statistical analysis.</a:t>
            </a:r>
          </a:p>
          <a:p>
            <a:pPr marL="0" indent="0">
              <a:buNone/>
            </a:pPr>
            <a:r>
              <a:rPr lang="en-US" dirty="0"/>
              <a:t>E.	both A and B.</a:t>
            </a:r>
          </a:p>
          <a:p>
            <a:endParaRPr lang="en-US" dirty="0"/>
          </a:p>
        </p:txBody>
      </p:sp>
    </p:spTree>
    <p:custDataLst>
      <p:tags r:id="rId1"/>
    </p:custDataLst>
    <p:extLst>
      <p:ext uri="{BB962C8B-B14F-4D97-AF65-F5344CB8AC3E}">
        <p14:creationId xmlns:p14="http://schemas.microsoft.com/office/powerpoint/2010/main" val="316741595"/>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76200"/>
            <a:ext cx="8229600" cy="1398587"/>
          </a:xfrm>
        </p:spPr>
        <p:txBody>
          <a:bodyPr/>
          <a:lstStyle/>
          <a:p>
            <a:r>
              <a:rPr lang="en-US" altLang="en-US" dirty="0"/>
              <a:t>Surveys Come in Many Forms</a:t>
            </a:r>
            <a:endParaRPr lang="en-US" dirty="0"/>
          </a:p>
        </p:txBody>
      </p:sp>
      <p:sp>
        <p:nvSpPr>
          <p:cNvPr id="11" name="Line 3"/>
          <p:cNvSpPr>
            <a:spLocks noChangeShapeType="1"/>
          </p:cNvSpPr>
          <p:nvPr/>
        </p:nvSpPr>
        <p:spPr bwMode="auto">
          <a:xfrm flipV="1">
            <a:off x="3048000" y="5486400"/>
            <a:ext cx="838200" cy="419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2" name="AutoShape 4"/>
          <p:cNvSpPr>
            <a:spLocks noChangeArrowheads="1"/>
          </p:cNvSpPr>
          <p:nvPr/>
        </p:nvSpPr>
        <p:spPr bwMode="auto">
          <a:xfrm>
            <a:off x="457200" y="5410200"/>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r>
              <a:rPr lang="en-US" sz="2400" b="1" dirty="0">
                <a:cs typeface="Arial" pitchFamily="34" charset="0"/>
              </a:rPr>
              <a:t>Personal Interview</a:t>
            </a:r>
          </a:p>
        </p:txBody>
      </p:sp>
      <p:sp>
        <p:nvSpPr>
          <p:cNvPr id="13" name="Line 6"/>
          <p:cNvSpPr>
            <a:spLocks noChangeShapeType="1"/>
          </p:cNvSpPr>
          <p:nvPr/>
        </p:nvSpPr>
        <p:spPr bwMode="auto">
          <a:xfrm>
            <a:off x="3124200" y="1790700"/>
            <a:ext cx="685800" cy="419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4" name="AutoShape 7"/>
          <p:cNvSpPr>
            <a:spLocks noChangeArrowheads="1"/>
          </p:cNvSpPr>
          <p:nvPr/>
        </p:nvSpPr>
        <p:spPr bwMode="auto">
          <a:xfrm>
            <a:off x="533400" y="1295400"/>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r>
              <a:rPr lang="en-US" sz="2400" b="1" dirty="0">
                <a:cs typeface="Arial" pitchFamily="34" charset="0"/>
              </a:rPr>
              <a:t>Mail and Online</a:t>
            </a:r>
          </a:p>
        </p:txBody>
      </p:sp>
      <p:sp>
        <p:nvSpPr>
          <p:cNvPr id="15" name="Line 9"/>
          <p:cNvSpPr>
            <a:spLocks noChangeShapeType="1"/>
          </p:cNvSpPr>
          <p:nvPr/>
        </p:nvSpPr>
        <p:spPr bwMode="auto">
          <a:xfrm flipH="1">
            <a:off x="6096000" y="2895600"/>
            <a:ext cx="6858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6" name="AutoShape 10"/>
          <p:cNvSpPr>
            <a:spLocks noChangeArrowheads="1"/>
          </p:cNvSpPr>
          <p:nvPr/>
        </p:nvSpPr>
        <p:spPr bwMode="auto">
          <a:xfrm>
            <a:off x="6781800" y="2362200"/>
            <a:ext cx="21336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r>
              <a:rPr lang="en-US" sz="2400" b="1" dirty="0">
                <a:cs typeface="Arial" pitchFamily="34" charset="0"/>
              </a:rPr>
              <a:t>Telephone</a:t>
            </a:r>
          </a:p>
        </p:txBody>
      </p:sp>
      <p:grpSp>
        <p:nvGrpSpPr>
          <p:cNvPr id="34825" name="Group 14"/>
          <p:cNvGrpSpPr>
            <a:grpSpLocks/>
          </p:cNvGrpSpPr>
          <p:nvPr/>
        </p:nvGrpSpPr>
        <p:grpSpPr bwMode="auto">
          <a:xfrm>
            <a:off x="2665413" y="1295400"/>
            <a:ext cx="3887787" cy="5037138"/>
            <a:chOff x="1659" y="688"/>
            <a:chExt cx="2449" cy="3173"/>
          </a:xfrm>
        </p:grpSpPr>
        <p:sp>
          <p:nvSpPr>
            <p:cNvPr id="34826" name="AutoShape 15"/>
            <p:cNvSpPr>
              <a:spLocks noChangeArrowheads="1"/>
            </p:cNvSpPr>
            <p:nvPr/>
          </p:nvSpPr>
          <p:spPr bwMode="auto">
            <a:xfrm>
              <a:off x="1659" y="688"/>
              <a:ext cx="2449" cy="3173"/>
            </a:xfrm>
            <a:prstGeom prst="star16">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endParaRPr lang="en-US" b="1" dirty="0">
                <a:cs typeface="Arial" pitchFamily="34" charset="0"/>
              </a:endParaRPr>
            </a:p>
          </p:txBody>
        </p:sp>
        <p:sp>
          <p:nvSpPr>
            <p:cNvPr id="34827" name="AutoShape 16"/>
            <p:cNvSpPr>
              <a:spLocks noChangeArrowheads="1"/>
            </p:cNvSpPr>
            <p:nvPr/>
          </p:nvSpPr>
          <p:spPr bwMode="auto">
            <a:xfrm>
              <a:off x="1758" y="844"/>
              <a:ext cx="2226" cy="2884"/>
            </a:xfrm>
            <a:prstGeom prst="star16">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lIns="90488" tIns="44450" rIns="90488" bIns="44450" anchor="ctr"/>
            <a:lstStyle/>
            <a:p>
              <a:pPr algn="ctr" eaLnBrk="0" hangingPunct="0">
                <a:lnSpc>
                  <a:spcPct val="90000"/>
                </a:lnSpc>
              </a:pPr>
              <a:r>
                <a:rPr lang="en-US" sz="2800" b="1" dirty="0">
                  <a:cs typeface="Arial" pitchFamily="34" charset="0"/>
                </a:rPr>
                <a:t>Primary</a:t>
              </a:r>
            </a:p>
            <a:p>
              <a:pPr algn="ctr" eaLnBrk="0" hangingPunct="0">
                <a:lnSpc>
                  <a:spcPct val="90000"/>
                </a:lnSpc>
              </a:pPr>
              <a:r>
                <a:rPr lang="en-US" sz="2800" b="1" dirty="0">
                  <a:cs typeface="Arial" pitchFamily="34" charset="0"/>
                </a:rPr>
                <a:t>Methods</a:t>
              </a:r>
            </a:p>
            <a:p>
              <a:pPr algn="ctr" eaLnBrk="0" hangingPunct="0">
                <a:lnSpc>
                  <a:spcPct val="90000"/>
                </a:lnSpc>
              </a:pPr>
              <a:r>
                <a:rPr lang="en-US" sz="2800" b="1" dirty="0">
                  <a:cs typeface="Arial" pitchFamily="34" charset="0"/>
                </a:rPr>
                <a:t>for</a:t>
              </a:r>
            </a:p>
            <a:p>
              <a:pPr algn="ctr" eaLnBrk="0" hangingPunct="0">
                <a:lnSpc>
                  <a:spcPct val="90000"/>
                </a:lnSpc>
              </a:pPr>
              <a:r>
                <a:rPr lang="en-US" sz="2800" b="1" dirty="0">
                  <a:cs typeface="Arial" pitchFamily="34" charset="0"/>
                </a:rPr>
                <a:t>Collecting</a:t>
              </a:r>
            </a:p>
            <a:p>
              <a:pPr algn="ctr" eaLnBrk="0" hangingPunct="0">
                <a:lnSpc>
                  <a:spcPct val="90000"/>
                </a:lnSpc>
              </a:pPr>
              <a:r>
                <a:rPr lang="en-US" sz="2800" b="1" dirty="0">
                  <a:cs typeface="Arial" pitchFamily="34" charset="0"/>
                </a:rPr>
                <a:t>Survey</a:t>
              </a:r>
            </a:p>
            <a:p>
              <a:pPr algn="ctr" eaLnBrk="0" hangingPunct="0">
                <a:lnSpc>
                  <a:spcPct val="90000"/>
                </a:lnSpc>
              </a:pPr>
              <a:r>
                <a:rPr lang="en-US" sz="2800" b="1" dirty="0">
                  <a:cs typeface="Arial" pitchFamily="34" charset="0"/>
                </a:rPr>
                <a:t>Data</a:t>
              </a:r>
            </a:p>
          </p:txBody>
        </p:sp>
      </p:grpSp>
    </p:spTree>
    <p:custDataLst>
      <p:tags r:id="rId1"/>
    </p:custDataLst>
    <p:extLst>
      <p:ext uri="{BB962C8B-B14F-4D97-AF65-F5344CB8AC3E}">
        <p14:creationId xmlns:p14="http://schemas.microsoft.com/office/powerpoint/2010/main" val="175930141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4"/>
                                        </p:tgtEl>
                                        <p:attrNameLst>
                                          <p:attrName>style.color</p:attrName>
                                        </p:attrNameLst>
                                      </p:cBhvr>
                                      <p:by>
                                        <p:hsl h="0" s="-70588" l="0"/>
                                      </p:by>
                                    </p:animClr>
                                    <p:animClr clrSpc="hsl" dir="cw">
                                      <p:cBhvr>
                                        <p:cTn id="16" dur="500" fill="hold"/>
                                        <p:tgtEl>
                                          <p:spTgt spid="14"/>
                                        </p:tgtEl>
                                        <p:attrNameLst>
                                          <p:attrName>fillcolor</p:attrName>
                                        </p:attrNameLst>
                                      </p:cBhvr>
                                      <p:by>
                                        <p:hsl h="0" s="-70588" l="0"/>
                                      </p:by>
                                    </p:animClr>
                                    <p:animClr clrSpc="hsl" dir="cw">
                                      <p:cBhvr>
                                        <p:cTn id="17" dur="500" fill="hold"/>
                                        <p:tgtEl>
                                          <p:spTgt spid="14"/>
                                        </p:tgtEl>
                                        <p:attrNameLst>
                                          <p:attrName>stroke.color</p:attrName>
                                        </p:attrNameLst>
                                      </p:cBhvr>
                                      <p:by>
                                        <p:hsl h="0" s="-70588" l="0"/>
                                      </p:by>
                                    </p:animClr>
                                    <p:set>
                                      <p:cBhvr>
                                        <p:cTn id="18" dur="500" fill="hold"/>
                                        <p:tgtEl>
                                          <p:spTgt spid="1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6"/>
                                        </p:tgtEl>
                                        <p:attrNameLst>
                                          <p:attrName>style.color</p:attrName>
                                        </p:attrNameLst>
                                      </p:cBhvr>
                                      <p:by>
                                        <p:hsl h="0" s="-70588" l="0"/>
                                      </p:by>
                                    </p:animClr>
                                    <p:animClr clrSpc="hsl" dir="cw">
                                      <p:cBhvr>
                                        <p:cTn id="30" dur="500" fill="hold"/>
                                        <p:tgtEl>
                                          <p:spTgt spid="16"/>
                                        </p:tgtEl>
                                        <p:attrNameLst>
                                          <p:attrName>fillcolor</p:attrName>
                                        </p:attrNameLst>
                                      </p:cBhvr>
                                      <p:by>
                                        <p:hsl h="0" s="-70588" l="0"/>
                                      </p:by>
                                    </p:animClr>
                                    <p:animClr clrSpc="hsl" dir="cw">
                                      <p:cBhvr>
                                        <p:cTn id="31" dur="500" fill="hold"/>
                                        <p:tgtEl>
                                          <p:spTgt spid="16"/>
                                        </p:tgtEl>
                                        <p:attrNameLst>
                                          <p:attrName>stroke.color</p:attrName>
                                        </p:attrNameLst>
                                      </p:cBhvr>
                                      <p:by>
                                        <p:hsl h="0" s="-70588" l="0"/>
                                      </p:by>
                                    </p:animClr>
                                    <p:set>
                                      <p:cBhvr>
                                        <p:cTn id="32" dur="500" fill="hold"/>
                                        <p:tgtEl>
                                          <p:spTgt spid="16"/>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nodeType="afterGroup">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right)">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4" grpId="1" animBg="1"/>
      <p:bldP spid="15" grpId="0" animBg="1"/>
      <p:bldP spid="16" grpId="0" animBg="1"/>
      <p:bldP spid="1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p:txBody>
          <a:bodyPr>
            <a:normAutofit fontScale="92500" lnSpcReduction="20000"/>
          </a:bodyPr>
          <a:lstStyle/>
          <a:p>
            <a:pPr marL="65087" indent="0">
              <a:buNone/>
            </a:pPr>
            <a:r>
              <a:rPr lang="en-US" dirty="0"/>
              <a:t>A researcher wants to study 1,000 consumers and needs information about a lot of personal and sensitive issues. Which of the following would be  the best way to gather this information? </a:t>
            </a:r>
          </a:p>
          <a:p>
            <a:endParaRPr lang="en-US" dirty="0"/>
          </a:p>
          <a:p>
            <a:pPr marL="0" indent="0">
              <a:buNone/>
            </a:pPr>
            <a:r>
              <a:rPr lang="en-US" dirty="0"/>
              <a:t>A.	Mail survey</a:t>
            </a:r>
          </a:p>
          <a:p>
            <a:pPr marL="0" indent="0">
              <a:buNone/>
            </a:pPr>
            <a:r>
              <a:rPr lang="en-US" dirty="0"/>
              <a:t>B.	Focus group</a:t>
            </a:r>
          </a:p>
          <a:p>
            <a:pPr marL="0" indent="0">
              <a:buNone/>
            </a:pPr>
            <a:r>
              <a:rPr lang="en-US" dirty="0"/>
              <a:t>C.	Telephone survey</a:t>
            </a:r>
          </a:p>
          <a:p>
            <a:pPr marL="0" indent="0">
              <a:buNone/>
            </a:pPr>
            <a:r>
              <a:rPr lang="en-US" dirty="0"/>
              <a:t>D.	Face-to-face interview</a:t>
            </a:r>
          </a:p>
          <a:p>
            <a:pPr marL="0" indent="0">
              <a:buNone/>
            </a:pPr>
            <a:r>
              <a:rPr lang="en-US" dirty="0"/>
              <a:t>E.	Experiment</a:t>
            </a:r>
          </a:p>
        </p:txBody>
      </p:sp>
    </p:spTree>
    <p:custDataLst>
      <p:tags r:id="rId1"/>
    </p:custDataLst>
    <p:extLst>
      <p:ext uri="{BB962C8B-B14F-4D97-AF65-F5344CB8AC3E}">
        <p14:creationId xmlns:p14="http://schemas.microsoft.com/office/powerpoint/2010/main" val="713810132"/>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Market Research</a:t>
            </a:r>
          </a:p>
        </p:txBody>
      </p:sp>
      <p:sp>
        <p:nvSpPr>
          <p:cNvPr id="4" name="Rounded Rectangle 3"/>
          <p:cNvSpPr/>
          <p:nvPr/>
        </p:nvSpPr>
        <p:spPr>
          <a:xfrm>
            <a:off x="4855464" y="1447800"/>
            <a:ext cx="3810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cs typeface="Arial" pitchFamily="34" charset="0"/>
              </a:rPr>
              <a:t>MROCs</a:t>
            </a:r>
          </a:p>
        </p:txBody>
      </p:sp>
      <p:sp>
        <p:nvSpPr>
          <p:cNvPr id="6" name="Rounded Rectangle 5"/>
          <p:cNvSpPr/>
          <p:nvPr/>
        </p:nvSpPr>
        <p:spPr>
          <a:xfrm>
            <a:off x="4855464" y="2667000"/>
            <a:ext cx="3810000" cy="9144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cs typeface="Arial" pitchFamily="34" charset="0"/>
              </a:rPr>
              <a:t>Questioning</a:t>
            </a:r>
          </a:p>
        </p:txBody>
      </p:sp>
      <p:sp>
        <p:nvSpPr>
          <p:cNvPr id="7" name="Rounded Rectangle 6"/>
          <p:cNvSpPr/>
          <p:nvPr/>
        </p:nvSpPr>
        <p:spPr>
          <a:xfrm>
            <a:off x="4855464" y="3886200"/>
            <a:ext cx="3810000" cy="914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b="1" dirty="0">
                <a:cs typeface="Arial" pitchFamily="34" charset="0"/>
              </a:rPr>
              <a:t>Observing</a:t>
            </a:r>
          </a:p>
        </p:txBody>
      </p:sp>
      <p:sp>
        <p:nvSpPr>
          <p:cNvPr id="8" name="Rounded Rectangle 7"/>
          <p:cNvSpPr/>
          <p:nvPr/>
        </p:nvSpPr>
        <p:spPr>
          <a:xfrm>
            <a:off x="4876800" y="5181600"/>
            <a:ext cx="3810000" cy="914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cs typeface="Arial" pitchFamily="34" charset="0"/>
              </a:rPr>
              <a:t>Ethnographic</a:t>
            </a:r>
          </a:p>
        </p:txBody>
      </p:sp>
      <p:sp>
        <p:nvSpPr>
          <p:cNvPr id="5" name="AutoShape 6"/>
          <p:cNvSpPr>
            <a:spLocks noChangeAspect="1" noChangeArrowheads="1" noTextEdit="1"/>
          </p:cNvSpPr>
          <p:nvPr/>
        </p:nvSpPr>
        <p:spPr bwMode="auto">
          <a:xfrm>
            <a:off x="488061" y="507492"/>
            <a:ext cx="3648075"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933" y="1708000"/>
            <a:ext cx="4287535" cy="3961683"/>
          </a:xfrm>
          <a:prstGeom prst="rect">
            <a:avLst/>
          </a:prstGeom>
        </p:spPr>
      </p:pic>
      <p:sp>
        <p:nvSpPr>
          <p:cNvPr id="9" name="TextBox 8"/>
          <p:cNvSpPr txBox="1"/>
          <p:nvPr/>
        </p:nvSpPr>
        <p:spPr>
          <a:xfrm>
            <a:off x="2131695" y="5751511"/>
            <a:ext cx="2559939" cy="261610"/>
          </a:xfrm>
          <a:prstGeom prst="rect">
            <a:avLst/>
          </a:prstGeom>
          <a:noFill/>
        </p:spPr>
        <p:txBody>
          <a:bodyPr wrap="square" rtlCol="0">
            <a:spAutoFit/>
          </a:bodyPr>
          <a:lstStyle/>
          <a:p>
            <a:r>
              <a:rPr lang="en-US" sz="1100" i="1" dirty="0"/>
              <a:t>©Fortunato M. </a:t>
            </a:r>
            <a:r>
              <a:rPr lang="en-US" sz="1100" i="1" dirty="0" err="1"/>
              <a:t>Ramin</a:t>
            </a:r>
            <a:r>
              <a:rPr lang="en-US" sz="1100" i="1" dirty="0"/>
              <a:t> Photography</a:t>
            </a:r>
            <a:endParaRPr lang="en-US" sz="1100" dirty="0"/>
          </a:p>
        </p:txBody>
      </p:sp>
    </p:spTree>
    <p:custDataLst>
      <p:tags r:id="rId1"/>
    </p:custDataLst>
    <p:extLst>
      <p:ext uri="{BB962C8B-B14F-4D97-AF65-F5344CB8AC3E}">
        <p14:creationId xmlns:p14="http://schemas.microsoft.com/office/powerpoint/2010/main" val="197023363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 name="Line 21"/>
          <p:cNvSpPr>
            <a:spLocks noChangeShapeType="1"/>
          </p:cNvSpPr>
          <p:nvPr/>
        </p:nvSpPr>
        <p:spPr bwMode="auto">
          <a:xfrm flipV="1">
            <a:off x="3124200" y="1752600"/>
            <a:ext cx="1066800" cy="2057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6866" name="Rectangle 2"/>
          <p:cNvSpPr>
            <a:spLocks noGrp="1" noChangeArrowheads="1"/>
          </p:cNvSpPr>
          <p:nvPr>
            <p:ph type="title"/>
          </p:nvPr>
        </p:nvSpPr>
        <p:spPr/>
        <p:txBody>
          <a:bodyPr>
            <a:normAutofit fontScale="90000"/>
          </a:bodyPr>
          <a:lstStyle/>
          <a:p>
            <a:r>
              <a:rPr lang="en-US" altLang="en-US" dirty="0"/>
              <a:t>Observing—What You See Is What You Get</a:t>
            </a:r>
            <a:endParaRPr lang="en-US" dirty="0"/>
          </a:p>
        </p:txBody>
      </p:sp>
      <p:sp>
        <p:nvSpPr>
          <p:cNvPr id="22" name="AutoShape 18"/>
          <p:cNvSpPr>
            <a:spLocks noChangeArrowheads="1"/>
          </p:cNvSpPr>
          <p:nvPr/>
        </p:nvSpPr>
        <p:spPr bwMode="auto">
          <a:xfrm>
            <a:off x="4191000" y="38862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400" b="1" dirty="0">
                <a:cs typeface="Arial" pitchFamily="34" charset="0"/>
              </a:rPr>
              <a:t>Checkout Scanners “See” A Lot</a:t>
            </a:r>
          </a:p>
        </p:txBody>
      </p:sp>
      <p:sp>
        <p:nvSpPr>
          <p:cNvPr id="23" name="Line 19"/>
          <p:cNvSpPr>
            <a:spLocks noChangeShapeType="1"/>
          </p:cNvSpPr>
          <p:nvPr/>
        </p:nvSpPr>
        <p:spPr bwMode="auto">
          <a:xfrm>
            <a:off x="3124200" y="38100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AutoShape 20"/>
          <p:cNvSpPr>
            <a:spLocks noChangeArrowheads="1"/>
          </p:cNvSpPr>
          <p:nvPr/>
        </p:nvSpPr>
        <p:spPr bwMode="auto">
          <a:xfrm>
            <a:off x="4191000" y="12954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400" b="1" dirty="0">
                <a:cs typeface="Arial" pitchFamily="34" charset="0"/>
              </a:rPr>
              <a:t>Observation Is Common in Advertising Research</a:t>
            </a:r>
          </a:p>
        </p:txBody>
      </p:sp>
      <p:sp>
        <p:nvSpPr>
          <p:cNvPr id="26" name="AutoShape 22"/>
          <p:cNvSpPr>
            <a:spLocks noChangeArrowheads="1"/>
          </p:cNvSpPr>
          <p:nvPr/>
        </p:nvSpPr>
        <p:spPr bwMode="auto">
          <a:xfrm>
            <a:off x="4191000" y="25908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400" b="1" dirty="0">
                <a:cs typeface="Arial" pitchFamily="34" charset="0"/>
              </a:rPr>
              <a:t>Web Site Analysis</a:t>
            </a:r>
          </a:p>
        </p:txBody>
      </p:sp>
      <p:sp>
        <p:nvSpPr>
          <p:cNvPr id="27" name="Line 23"/>
          <p:cNvSpPr>
            <a:spLocks noChangeShapeType="1"/>
          </p:cNvSpPr>
          <p:nvPr/>
        </p:nvSpPr>
        <p:spPr bwMode="auto">
          <a:xfrm flipV="1">
            <a:off x="3124200" y="3048000"/>
            <a:ext cx="10668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8" name="AutoShape 26"/>
          <p:cNvSpPr>
            <a:spLocks noChangeArrowheads="1"/>
          </p:cNvSpPr>
          <p:nvPr/>
        </p:nvSpPr>
        <p:spPr bwMode="auto">
          <a:xfrm>
            <a:off x="4191000" y="51816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400" b="1" dirty="0">
                <a:cs typeface="Arial" pitchFamily="34" charset="0"/>
              </a:rPr>
              <a:t>Consumer Panels</a:t>
            </a:r>
          </a:p>
        </p:txBody>
      </p:sp>
      <p:sp>
        <p:nvSpPr>
          <p:cNvPr id="29" name="Line 27"/>
          <p:cNvSpPr>
            <a:spLocks noChangeShapeType="1"/>
          </p:cNvSpPr>
          <p:nvPr/>
        </p:nvSpPr>
        <p:spPr bwMode="auto">
          <a:xfrm>
            <a:off x="3124200" y="3810000"/>
            <a:ext cx="10668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36867"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2000" y="2895600"/>
            <a:ext cx="2743200" cy="1828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609599" y="3804237"/>
            <a:ext cx="2133600" cy="246221"/>
          </a:xfrm>
          <a:prstGeom prst="rect">
            <a:avLst/>
          </a:prstGeom>
          <a:noFill/>
        </p:spPr>
        <p:txBody>
          <a:bodyPr wrap="square" rtlCol="0">
            <a:spAutoFit/>
          </a:bodyPr>
          <a:lstStyle/>
          <a:p>
            <a:r>
              <a:rPr lang="de-DE" sz="1000" dirty="0"/>
              <a:t>©</a:t>
            </a:r>
            <a:r>
              <a:rPr lang="en-US" sz="1000" dirty="0"/>
              <a:t>Shutterstock / </a:t>
            </a:r>
            <a:r>
              <a:rPr lang="en-US" sz="1000" dirty="0" err="1"/>
              <a:t>Zoriana</a:t>
            </a:r>
            <a:r>
              <a:rPr lang="en-US" sz="1000" dirty="0"/>
              <a:t> </a:t>
            </a:r>
            <a:r>
              <a:rPr lang="en-US" sz="1000" dirty="0" err="1"/>
              <a:t>Zaitseva</a:t>
            </a:r>
            <a:endParaRPr lang="en-US" sz="1000" dirty="0"/>
          </a:p>
        </p:txBody>
      </p:sp>
    </p:spTree>
    <p:custDataLst>
      <p:tags r:id="rId1"/>
    </p:custDataLst>
    <p:extLst>
      <p:ext uri="{BB962C8B-B14F-4D97-AF65-F5344CB8AC3E}">
        <p14:creationId xmlns:p14="http://schemas.microsoft.com/office/powerpoint/2010/main" val="45117503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4"/>
                                        </p:tgtEl>
                                        <p:attrNameLst>
                                          <p:attrName>style.color</p:attrName>
                                        </p:attrNameLst>
                                      </p:cBhvr>
                                      <p:by>
                                        <p:hsl h="0" s="-70588" l="0"/>
                                      </p:by>
                                    </p:animClr>
                                    <p:animClr clrSpc="hsl" dir="cw">
                                      <p:cBhvr>
                                        <p:cTn id="16" dur="500" fill="hold"/>
                                        <p:tgtEl>
                                          <p:spTgt spid="24"/>
                                        </p:tgtEl>
                                        <p:attrNameLst>
                                          <p:attrName>fillcolor</p:attrName>
                                        </p:attrNameLst>
                                      </p:cBhvr>
                                      <p:by>
                                        <p:hsl h="0" s="-70588" l="0"/>
                                      </p:by>
                                    </p:animClr>
                                    <p:animClr clrSpc="hsl" dir="cw">
                                      <p:cBhvr>
                                        <p:cTn id="17" dur="500" fill="hold"/>
                                        <p:tgtEl>
                                          <p:spTgt spid="24"/>
                                        </p:tgtEl>
                                        <p:attrNameLst>
                                          <p:attrName>stroke.color</p:attrName>
                                        </p:attrNameLst>
                                      </p:cBhvr>
                                      <p:by>
                                        <p:hsl h="0" s="-70588" l="0"/>
                                      </p:by>
                                    </p:animClr>
                                    <p:set>
                                      <p:cBhvr>
                                        <p:cTn id="18" dur="500" fill="hold"/>
                                        <p:tgtEl>
                                          <p:spTgt spid="2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6"/>
                                        </p:tgtEl>
                                        <p:attrNameLst>
                                          <p:attrName>style.color</p:attrName>
                                        </p:attrNameLst>
                                      </p:cBhvr>
                                      <p:by>
                                        <p:hsl h="0" s="-70588" l="0"/>
                                      </p:by>
                                    </p:animClr>
                                    <p:animClr clrSpc="hsl" dir="cw">
                                      <p:cBhvr>
                                        <p:cTn id="30" dur="500" fill="hold"/>
                                        <p:tgtEl>
                                          <p:spTgt spid="26"/>
                                        </p:tgtEl>
                                        <p:attrNameLst>
                                          <p:attrName>fillcolor</p:attrName>
                                        </p:attrNameLst>
                                      </p:cBhvr>
                                      <p:by>
                                        <p:hsl h="0" s="-70588" l="0"/>
                                      </p:by>
                                    </p:animClr>
                                    <p:animClr clrSpc="hsl" dir="cw">
                                      <p:cBhvr>
                                        <p:cTn id="31" dur="500" fill="hold"/>
                                        <p:tgtEl>
                                          <p:spTgt spid="26"/>
                                        </p:tgtEl>
                                        <p:attrNameLst>
                                          <p:attrName>stroke.color</p:attrName>
                                        </p:attrNameLst>
                                      </p:cBhvr>
                                      <p:by>
                                        <p:hsl h="0" s="-70588" l="0"/>
                                      </p:by>
                                    </p:animClr>
                                    <p:set>
                                      <p:cBhvr>
                                        <p:cTn id="32" dur="500" fill="hold"/>
                                        <p:tgtEl>
                                          <p:spTgt spid="26"/>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22"/>
                                        </p:tgtEl>
                                        <p:attrNameLst>
                                          <p:attrName>style.color</p:attrName>
                                        </p:attrNameLst>
                                      </p:cBhvr>
                                      <p:by>
                                        <p:hsl h="0" s="-70588" l="0"/>
                                      </p:by>
                                    </p:animClr>
                                    <p:animClr clrSpc="hsl" dir="cw">
                                      <p:cBhvr>
                                        <p:cTn id="44" dur="500" fill="hold"/>
                                        <p:tgtEl>
                                          <p:spTgt spid="22"/>
                                        </p:tgtEl>
                                        <p:attrNameLst>
                                          <p:attrName>fillcolor</p:attrName>
                                        </p:attrNameLst>
                                      </p:cBhvr>
                                      <p:by>
                                        <p:hsl h="0" s="-70588" l="0"/>
                                      </p:by>
                                    </p:animClr>
                                    <p:animClr clrSpc="hsl" dir="cw">
                                      <p:cBhvr>
                                        <p:cTn id="45" dur="500" fill="hold"/>
                                        <p:tgtEl>
                                          <p:spTgt spid="22"/>
                                        </p:tgtEl>
                                        <p:attrNameLst>
                                          <p:attrName>stroke.color</p:attrName>
                                        </p:attrNameLst>
                                      </p:cBhvr>
                                      <p:by>
                                        <p:hsl h="0" s="-70588" l="0"/>
                                      </p:by>
                                    </p:animClr>
                                    <p:set>
                                      <p:cBhvr>
                                        <p:cTn id="46" dur="500" fill="hold"/>
                                        <p:tgtEl>
                                          <p:spTgt spid="22"/>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up)">
                                      <p:cBhvr>
                                        <p:cTn id="49" dur="500"/>
                                        <p:tgtEl>
                                          <p:spTgt spid="29"/>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2" grpId="0" animBg="1"/>
      <p:bldP spid="22" grpId="1" animBg="1"/>
      <p:bldP spid="23" grpId="0" animBg="1"/>
      <p:bldP spid="24" grpId="0" animBg="1"/>
      <p:bldP spid="24" grpId="1" animBg="1"/>
      <p:bldP spid="26" grpId="0" animBg="1"/>
      <p:bldP spid="26" grpId="1" animBg="1"/>
      <p:bldP spid="27" grpId="0" animBg="1"/>
      <p:bldP spid="28"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 name="Right Arrow 34"/>
          <p:cNvSpPr/>
          <p:nvPr/>
        </p:nvSpPr>
        <p:spPr bwMode="auto">
          <a:xfrm>
            <a:off x="3657600" y="4343400"/>
            <a:ext cx="914400" cy="304800"/>
          </a:xfrm>
          <a:prstGeom prst="rightArrow">
            <a:avLst/>
          </a:prstGeom>
          <a:ln>
            <a:headEnd/>
            <a:tailEnd/>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800" b="1" kern="0" dirty="0">
              <a:solidFill>
                <a:sysClr val="windowText" lastClr="000000"/>
              </a:solidFill>
              <a:cs typeface="Arial" charset="0"/>
            </a:endParaRPr>
          </a:p>
        </p:txBody>
      </p:sp>
      <p:sp>
        <p:nvSpPr>
          <p:cNvPr id="34" name="Right Arrow 33"/>
          <p:cNvSpPr/>
          <p:nvPr/>
        </p:nvSpPr>
        <p:spPr bwMode="auto">
          <a:xfrm>
            <a:off x="3657600" y="2743200"/>
            <a:ext cx="914400" cy="304800"/>
          </a:xfrm>
          <a:prstGeom prst="rightArrow">
            <a:avLst/>
          </a:prstGeom>
          <a:ln>
            <a:headEnd/>
            <a:tailEnd/>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1800" b="1" kern="0" dirty="0">
              <a:solidFill>
                <a:sysClr val="windowText" lastClr="000000"/>
              </a:solidFill>
              <a:cs typeface="Arial" charset="0"/>
            </a:endParaRPr>
          </a:p>
        </p:txBody>
      </p:sp>
      <p:sp>
        <p:nvSpPr>
          <p:cNvPr id="32" name="Right Arrow 31"/>
          <p:cNvSpPr/>
          <p:nvPr/>
        </p:nvSpPr>
        <p:spPr bwMode="auto">
          <a:xfrm>
            <a:off x="1447800" y="4267200"/>
            <a:ext cx="914400" cy="304800"/>
          </a:xfrm>
          <a:prstGeom prst="rightArrow">
            <a:avLst/>
          </a:prstGeom>
          <a:ln>
            <a:headEnd/>
            <a:tailEnd/>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2000" b="1" kern="0" dirty="0">
              <a:solidFill>
                <a:sysClr val="windowText" lastClr="000000"/>
              </a:solidFill>
              <a:cs typeface="Arial" charset="0"/>
            </a:endParaRPr>
          </a:p>
        </p:txBody>
      </p:sp>
      <p:sp>
        <p:nvSpPr>
          <p:cNvPr id="33" name="Right Arrow 32"/>
          <p:cNvSpPr/>
          <p:nvPr/>
        </p:nvSpPr>
        <p:spPr bwMode="auto">
          <a:xfrm>
            <a:off x="1447800" y="2819400"/>
            <a:ext cx="914400" cy="304800"/>
          </a:xfrm>
          <a:prstGeom prst="rightArrow">
            <a:avLst/>
          </a:prstGeom>
          <a:ln>
            <a:headEnd/>
            <a:tailEnd/>
          </a:ln>
          <a:effectLst/>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endParaRPr lang="en-US" sz="2000" b="1" kern="0" dirty="0">
              <a:solidFill>
                <a:sysClr val="windowText" lastClr="000000"/>
              </a:solidFill>
              <a:cs typeface="Arial" charset="0"/>
            </a:endParaRPr>
          </a:p>
        </p:txBody>
      </p:sp>
      <p:sp>
        <p:nvSpPr>
          <p:cNvPr id="37894" name="Rectangle 2"/>
          <p:cNvSpPr>
            <a:spLocks noGrp="1" noChangeArrowheads="1"/>
          </p:cNvSpPr>
          <p:nvPr>
            <p:ph type="title"/>
          </p:nvPr>
        </p:nvSpPr>
        <p:spPr>
          <a:xfrm>
            <a:off x="457200" y="125413"/>
            <a:ext cx="8686800" cy="1398587"/>
          </a:xfrm>
        </p:spPr>
        <p:txBody>
          <a:bodyPr>
            <a:noAutofit/>
          </a:bodyPr>
          <a:lstStyle/>
          <a:p>
            <a:r>
              <a:rPr lang="en-US" sz="2800" dirty="0"/>
              <a:t>Illustration of Experimental Method in Comparing Effectiveness of Two Ads </a:t>
            </a:r>
            <a:r>
              <a:rPr lang="en-US" altLang="en-US" sz="2800" dirty="0"/>
              <a:t>(Exhibit 7-5)</a:t>
            </a:r>
            <a:endParaRPr lang="en-US" sz="2800" dirty="0"/>
          </a:p>
        </p:txBody>
      </p:sp>
      <p:sp>
        <p:nvSpPr>
          <p:cNvPr id="15" name="AutoShape 22"/>
          <p:cNvSpPr>
            <a:spLocks noChangeArrowheads="1"/>
          </p:cNvSpPr>
          <p:nvPr/>
        </p:nvSpPr>
        <p:spPr bwMode="auto">
          <a:xfrm>
            <a:off x="2435225" y="2209800"/>
            <a:ext cx="1524000" cy="13716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1800" b="1" dirty="0">
                <a:cs typeface="Arial" charset="0"/>
              </a:rPr>
              <a:t>Half of the people see Ad #1</a:t>
            </a:r>
          </a:p>
        </p:txBody>
      </p:sp>
      <p:sp>
        <p:nvSpPr>
          <p:cNvPr id="16" name="AutoShape 23"/>
          <p:cNvSpPr>
            <a:spLocks noChangeArrowheads="1"/>
          </p:cNvSpPr>
          <p:nvPr/>
        </p:nvSpPr>
        <p:spPr bwMode="auto">
          <a:xfrm>
            <a:off x="2435225" y="3733800"/>
            <a:ext cx="1527175" cy="13716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US" sz="1800" b="1" dirty="0">
                <a:cs typeface="Arial" charset="0"/>
              </a:rPr>
              <a:t>Half of the people see Ad #2</a:t>
            </a:r>
          </a:p>
        </p:txBody>
      </p:sp>
      <p:sp>
        <p:nvSpPr>
          <p:cNvPr id="63498" name="Rectangle 38"/>
          <p:cNvSpPr>
            <a:spLocks noChangeArrowheads="1"/>
          </p:cNvSpPr>
          <p:nvPr/>
        </p:nvSpPr>
        <p:spPr bwMode="auto">
          <a:xfrm>
            <a:off x="4648200" y="2209800"/>
            <a:ext cx="2590800" cy="1066800"/>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en-US" sz="2000" b="1" dirty="0"/>
              <a:t>Average for group who saw Ad #1 = 3.2</a:t>
            </a:r>
          </a:p>
        </p:txBody>
      </p:sp>
      <p:sp>
        <p:nvSpPr>
          <p:cNvPr id="63499" name="Rectangle 39"/>
          <p:cNvSpPr>
            <a:spLocks noChangeArrowheads="1"/>
          </p:cNvSpPr>
          <p:nvPr/>
        </p:nvSpPr>
        <p:spPr bwMode="auto">
          <a:xfrm>
            <a:off x="4648200" y="4038600"/>
            <a:ext cx="3429000" cy="10668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en-US" sz="2000" b="1" dirty="0"/>
              <a:t>Average for group </a:t>
            </a:r>
          </a:p>
          <a:p>
            <a:pPr algn="ctr"/>
            <a:r>
              <a:rPr lang="en-US" sz="2000" b="1" dirty="0"/>
              <a:t>who saw Ad #2 = 4.6</a:t>
            </a:r>
          </a:p>
        </p:txBody>
      </p:sp>
      <p:sp>
        <p:nvSpPr>
          <p:cNvPr id="48" name="AutoShape 20"/>
          <p:cNvSpPr>
            <a:spLocks noChangeArrowheads="1"/>
          </p:cNvSpPr>
          <p:nvPr/>
        </p:nvSpPr>
        <p:spPr bwMode="auto">
          <a:xfrm>
            <a:off x="149226" y="2438400"/>
            <a:ext cx="1831974" cy="2438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cs typeface="Arial" charset="0"/>
              </a:rPr>
              <a:t>Representative group of customers</a:t>
            </a:r>
          </a:p>
        </p:txBody>
      </p:sp>
      <p:grpSp>
        <p:nvGrpSpPr>
          <p:cNvPr id="2" name="Group 36"/>
          <p:cNvGrpSpPr>
            <a:grpSpLocks/>
          </p:cNvGrpSpPr>
          <p:nvPr/>
        </p:nvGrpSpPr>
        <p:grpSpPr bwMode="auto">
          <a:xfrm>
            <a:off x="6248400" y="914400"/>
            <a:ext cx="2590800" cy="5029200"/>
            <a:chOff x="6477000" y="914400"/>
            <a:chExt cx="2590800" cy="5029200"/>
          </a:xfrm>
        </p:grpSpPr>
        <p:sp>
          <p:nvSpPr>
            <p:cNvPr id="37917" name="Line 46"/>
            <p:cNvSpPr>
              <a:spLocks noChangeShapeType="1"/>
            </p:cNvSpPr>
            <p:nvPr/>
          </p:nvSpPr>
          <p:spPr bwMode="auto">
            <a:xfrm>
              <a:off x="7467600" y="1828800"/>
              <a:ext cx="0" cy="2209800"/>
            </a:xfrm>
            <a:prstGeom prst="line">
              <a:avLst/>
            </a:prstGeom>
            <a:noFill/>
            <a:ln w="317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18" name="Line 47"/>
            <p:cNvSpPr>
              <a:spLocks noChangeShapeType="1"/>
            </p:cNvSpPr>
            <p:nvPr/>
          </p:nvSpPr>
          <p:spPr bwMode="auto">
            <a:xfrm>
              <a:off x="8305800" y="1828800"/>
              <a:ext cx="0" cy="4114800"/>
            </a:xfrm>
            <a:prstGeom prst="line">
              <a:avLst/>
            </a:prstGeom>
            <a:noFill/>
            <a:ln w="3175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19" name="Line 48"/>
            <p:cNvSpPr>
              <a:spLocks noChangeShapeType="1"/>
            </p:cNvSpPr>
            <p:nvPr/>
          </p:nvSpPr>
          <p:spPr bwMode="auto">
            <a:xfrm flipH="1">
              <a:off x="7467600" y="1981200"/>
              <a:ext cx="838200" cy="0"/>
            </a:xfrm>
            <a:prstGeom prst="line">
              <a:avLst/>
            </a:prstGeom>
            <a:noFill/>
            <a:ln w="317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20" name="Text Box 49"/>
            <p:cNvSpPr txBox="1">
              <a:spLocks noChangeArrowheads="1"/>
            </p:cNvSpPr>
            <p:nvPr/>
          </p:nvSpPr>
          <p:spPr bwMode="auto">
            <a:xfrm>
              <a:off x="6477000" y="914400"/>
              <a:ext cx="2590800" cy="923330"/>
            </a:xfrm>
            <a:prstGeom prst="rect">
              <a:avLst/>
            </a:prstGeom>
            <a:noFill/>
            <a:ln w="3175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1800" b="1" dirty="0">
                  <a:latin typeface="+mn-lt"/>
                </a:rPr>
                <a:t>Difference in response between two groups</a:t>
              </a:r>
            </a:p>
          </p:txBody>
        </p:sp>
      </p:grpSp>
      <p:grpSp>
        <p:nvGrpSpPr>
          <p:cNvPr id="3" name="Group 35"/>
          <p:cNvGrpSpPr>
            <a:grpSpLocks/>
          </p:cNvGrpSpPr>
          <p:nvPr/>
        </p:nvGrpSpPr>
        <p:grpSpPr bwMode="auto">
          <a:xfrm>
            <a:off x="4114800" y="2209800"/>
            <a:ext cx="4572000" cy="4255532"/>
            <a:chOff x="4343400" y="1981200"/>
            <a:chExt cx="4572000" cy="4480111"/>
          </a:xfrm>
        </p:grpSpPr>
        <p:sp>
          <p:nvSpPr>
            <p:cNvPr id="37904" name="Line 28"/>
            <p:cNvSpPr>
              <a:spLocks noChangeShapeType="1"/>
            </p:cNvSpPr>
            <p:nvPr/>
          </p:nvSpPr>
          <p:spPr bwMode="auto">
            <a:xfrm>
              <a:off x="4876800" y="1981200"/>
              <a:ext cx="0" cy="3657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05" name="Line 29"/>
            <p:cNvSpPr>
              <a:spLocks noChangeShapeType="1"/>
            </p:cNvSpPr>
            <p:nvPr/>
          </p:nvSpPr>
          <p:spPr bwMode="auto">
            <a:xfrm flipH="1">
              <a:off x="4876800" y="5638800"/>
              <a:ext cx="3810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06" name="Line 32"/>
            <p:cNvSpPr>
              <a:spLocks noChangeShapeType="1"/>
            </p:cNvSpPr>
            <p:nvPr/>
          </p:nvSpPr>
          <p:spPr bwMode="auto">
            <a:xfrm>
              <a:off x="5486400" y="5410200"/>
              <a:ext cx="0" cy="45720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07" name="Line 33"/>
            <p:cNvSpPr>
              <a:spLocks noChangeShapeType="1"/>
            </p:cNvSpPr>
            <p:nvPr/>
          </p:nvSpPr>
          <p:spPr bwMode="auto">
            <a:xfrm>
              <a:off x="6345238" y="5410200"/>
              <a:ext cx="0" cy="45720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08" name="Line 34"/>
            <p:cNvSpPr>
              <a:spLocks noChangeShapeType="1"/>
            </p:cNvSpPr>
            <p:nvPr/>
          </p:nvSpPr>
          <p:spPr bwMode="auto">
            <a:xfrm>
              <a:off x="7162800" y="5410200"/>
              <a:ext cx="0" cy="45720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09" name="Line 36"/>
            <p:cNvSpPr>
              <a:spLocks noChangeShapeType="1"/>
            </p:cNvSpPr>
            <p:nvPr/>
          </p:nvSpPr>
          <p:spPr bwMode="auto">
            <a:xfrm>
              <a:off x="7945438" y="5410200"/>
              <a:ext cx="0" cy="45720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10" name="Line 37"/>
            <p:cNvSpPr>
              <a:spLocks noChangeShapeType="1"/>
            </p:cNvSpPr>
            <p:nvPr/>
          </p:nvSpPr>
          <p:spPr bwMode="auto">
            <a:xfrm>
              <a:off x="8686800" y="5410200"/>
              <a:ext cx="0" cy="45720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7911" name="Text Box 41"/>
            <p:cNvSpPr txBox="1">
              <a:spLocks noChangeArrowheads="1"/>
            </p:cNvSpPr>
            <p:nvPr/>
          </p:nvSpPr>
          <p:spPr bwMode="auto">
            <a:xfrm>
              <a:off x="5332564" y="5835650"/>
              <a:ext cx="328310" cy="421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1</a:t>
              </a:r>
            </a:p>
          </p:txBody>
        </p:sp>
        <p:sp>
          <p:nvSpPr>
            <p:cNvPr id="37912" name="Text Box 42"/>
            <p:cNvSpPr txBox="1">
              <a:spLocks noChangeArrowheads="1"/>
            </p:cNvSpPr>
            <p:nvPr/>
          </p:nvSpPr>
          <p:spPr bwMode="auto">
            <a:xfrm>
              <a:off x="6170764" y="5851525"/>
              <a:ext cx="328310" cy="421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2</a:t>
              </a:r>
            </a:p>
          </p:txBody>
        </p:sp>
        <p:sp>
          <p:nvSpPr>
            <p:cNvPr id="37913" name="Text Box 43"/>
            <p:cNvSpPr txBox="1">
              <a:spLocks noChangeArrowheads="1"/>
            </p:cNvSpPr>
            <p:nvPr/>
          </p:nvSpPr>
          <p:spPr bwMode="auto">
            <a:xfrm>
              <a:off x="7008964" y="5851525"/>
              <a:ext cx="328310" cy="421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3</a:t>
              </a:r>
            </a:p>
          </p:txBody>
        </p:sp>
        <p:sp>
          <p:nvSpPr>
            <p:cNvPr id="37914" name="Text Box 44"/>
            <p:cNvSpPr txBox="1">
              <a:spLocks noChangeArrowheads="1"/>
            </p:cNvSpPr>
            <p:nvPr/>
          </p:nvSpPr>
          <p:spPr bwMode="auto">
            <a:xfrm>
              <a:off x="7770964" y="5851525"/>
              <a:ext cx="328310" cy="421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4</a:t>
              </a:r>
            </a:p>
          </p:txBody>
        </p:sp>
        <p:sp>
          <p:nvSpPr>
            <p:cNvPr id="37915" name="Text Box 45"/>
            <p:cNvSpPr txBox="1">
              <a:spLocks noChangeArrowheads="1"/>
            </p:cNvSpPr>
            <p:nvPr/>
          </p:nvSpPr>
          <p:spPr bwMode="auto">
            <a:xfrm>
              <a:off x="8512327" y="5851525"/>
              <a:ext cx="328310" cy="4212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2000" b="1" dirty="0">
                  <a:latin typeface="+mn-lt"/>
                </a:rPr>
                <a:t>5</a:t>
              </a:r>
            </a:p>
          </p:txBody>
        </p:sp>
        <p:sp>
          <p:nvSpPr>
            <p:cNvPr id="37916" name="TextBox 35"/>
            <p:cNvSpPr txBox="1">
              <a:spLocks noChangeArrowheads="1"/>
            </p:cNvSpPr>
            <p:nvPr/>
          </p:nvSpPr>
          <p:spPr bwMode="auto">
            <a:xfrm>
              <a:off x="4343400" y="6072488"/>
              <a:ext cx="4572000" cy="3888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1800" b="1" dirty="0">
                  <a:latin typeface="+mn-lt"/>
                </a:rPr>
                <a:t>Average product interest rating by group</a:t>
              </a:r>
            </a:p>
          </p:txBody>
        </p:sp>
      </p:grpSp>
      <p:sp>
        <p:nvSpPr>
          <p:cNvPr id="63507" name="TextBox 36"/>
          <p:cNvSpPr txBox="1">
            <a:spLocks noChangeArrowheads="1"/>
          </p:cNvSpPr>
          <p:nvPr/>
        </p:nvSpPr>
        <p:spPr bwMode="auto">
          <a:xfrm>
            <a:off x="1905000" y="1219200"/>
            <a:ext cx="2362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3600">
                <a:solidFill>
                  <a:schemeClr val="tx1"/>
                </a:solidFill>
                <a:latin typeface="Arial" pitchFamily="34" charset="0"/>
                <a:cs typeface="Arial" pitchFamily="34" charset="0"/>
              </a:defRPr>
            </a:lvl9pPr>
          </a:lstStyle>
          <a:p>
            <a:pPr algn="ctr" eaLnBrk="1" hangingPunct="1"/>
            <a:r>
              <a:rPr lang="en-US" sz="1800" b="1" dirty="0">
                <a:latin typeface="+mn-lt"/>
              </a:rPr>
              <a:t>Groups of people are similar except for the ad they see</a:t>
            </a:r>
          </a:p>
        </p:txBody>
      </p:sp>
    </p:spTree>
    <p:custDataLst>
      <p:tags r:id="rId1"/>
    </p:custDataLst>
    <p:extLst>
      <p:ext uri="{BB962C8B-B14F-4D97-AF65-F5344CB8AC3E}">
        <p14:creationId xmlns:p14="http://schemas.microsoft.com/office/powerpoint/2010/main" val="14935035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3507"/>
                                        </p:tgtEl>
                                        <p:attrNameLst>
                                          <p:attrName>style.visibility</p:attrName>
                                        </p:attrNameLst>
                                      </p:cBhvr>
                                      <p:to>
                                        <p:strVal val="visible"/>
                                      </p:to>
                                    </p:set>
                                    <p:animEffect transition="in" filter="wipe(left)">
                                      <p:cBhvr>
                                        <p:cTn id="20" dur="500"/>
                                        <p:tgtEl>
                                          <p:spTgt spid="6350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left)">
                                      <p:cBhvr>
                                        <p:cTn id="29" dur="500"/>
                                        <p:tgtEl>
                                          <p:spTgt spid="34"/>
                                        </p:tgtEl>
                                      </p:cBhvr>
                                    </p:animEffect>
                                  </p:childTnLst>
                                </p:cTn>
                              </p:par>
                            </p:childTnLst>
                          </p:cTn>
                        </p:par>
                        <p:par>
                          <p:cTn id="30" fill="hold" nodeType="afterGroup">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63498"/>
                                        </p:tgtEl>
                                        <p:attrNameLst>
                                          <p:attrName>style.visibility</p:attrName>
                                        </p:attrNameLst>
                                      </p:cBhvr>
                                      <p:to>
                                        <p:strVal val="visible"/>
                                      </p:to>
                                    </p:set>
                                    <p:animEffect transition="in" filter="wipe(left)">
                                      <p:cBhvr>
                                        <p:cTn id="33" dur="500"/>
                                        <p:tgtEl>
                                          <p:spTgt spid="6349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nodeType="afterGroup">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63499"/>
                                        </p:tgtEl>
                                        <p:attrNameLst>
                                          <p:attrName>style.visibility</p:attrName>
                                        </p:attrNameLst>
                                      </p:cBhvr>
                                      <p:to>
                                        <p:strVal val="visible"/>
                                      </p:to>
                                    </p:set>
                                    <p:animEffect transition="in" filter="wipe(left)">
                                      <p:cBhvr>
                                        <p:cTn id="42" dur="500"/>
                                        <p:tgtEl>
                                          <p:spTgt spid="63499"/>
                                        </p:tgtEl>
                                      </p:cBhvr>
                                    </p:animEffect>
                                  </p:childTnLst>
                                </p:cTn>
                              </p:par>
                            </p:childTnLst>
                          </p:cTn>
                        </p:par>
                        <p:par>
                          <p:cTn id="43" fill="hold" nodeType="afterGroup">
                            <p:stCondLst>
                              <p:cond delay="1000"/>
                            </p:stCondLst>
                            <p:childTnLst>
                              <p:par>
                                <p:cTn id="44" presetID="22" presetClass="entr" presetSubtype="4"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down)">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P spid="32" grpId="0" animBg="1"/>
      <p:bldP spid="33" grpId="0" animBg="1"/>
      <p:bldP spid="15" grpId="0" animBg="1"/>
      <p:bldP spid="16" grpId="0" animBg="1"/>
      <p:bldP spid="63498" grpId="0" animBg="1"/>
      <p:bldP spid="63499" grpId="0" animBg="1"/>
      <p:bldP spid="6350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Which </a:t>
            </a:r>
            <a:r>
              <a:rPr lang="en-US" sz="3600"/>
              <a:t>web page sells more games?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8927" y="1676400"/>
            <a:ext cx="4183277" cy="3810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79864"/>
            <a:ext cx="3657600" cy="3843294"/>
          </a:xfrm>
          <a:prstGeom prst="rect">
            <a:avLst/>
          </a:prstGeom>
        </p:spPr>
      </p:pic>
      <p:sp>
        <p:nvSpPr>
          <p:cNvPr id="5" name="TextBox 4"/>
          <p:cNvSpPr txBox="1"/>
          <p:nvPr/>
        </p:nvSpPr>
        <p:spPr>
          <a:xfrm>
            <a:off x="2667000" y="6019800"/>
            <a:ext cx="5607939" cy="261610"/>
          </a:xfrm>
          <a:prstGeom prst="rect">
            <a:avLst/>
          </a:prstGeom>
          <a:noFill/>
        </p:spPr>
        <p:txBody>
          <a:bodyPr wrap="square" rtlCol="0">
            <a:spAutoFit/>
          </a:bodyPr>
          <a:lstStyle/>
          <a:p>
            <a:pPr algn="l"/>
            <a:r>
              <a:rPr lang="en-US" sz="1100" i="1" dirty="0"/>
              <a:t>From </a:t>
            </a:r>
            <a:r>
              <a:rPr lang="en-US" sz="1100" i="1" dirty="0" err="1"/>
              <a:t>Hubspot</a:t>
            </a:r>
            <a:r>
              <a:rPr lang="en-US" sz="1100" i="1" dirty="0"/>
              <a:t>: https://</a:t>
            </a:r>
            <a:r>
              <a:rPr lang="en-US" sz="1100" i="1" dirty="0" err="1"/>
              <a:t>blog.hubspot.com</a:t>
            </a:r>
            <a:r>
              <a:rPr lang="en-US" sz="1100" i="1" dirty="0"/>
              <a:t>/marketing/a-b-testing-experiments-examples</a:t>
            </a:r>
            <a:endParaRPr lang="en-US" sz="1100" dirty="0"/>
          </a:p>
        </p:txBody>
      </p:sp>
      <p:sp>
        <p:nvSpPr>
          <p:cNvPr id="6" name="TextBox 5"/>
          <p:cNvSpPr txBox="1"/>
          <p:nvPr/>
        </p:nvSpPr>
        <p:spPr>
          <a:xfrm>
            <a:off x="387545" y="1295400"/>
            <a:ext cx="1358513" cy="400110"/>
          </a:xfrm>
          <a:prstGeom prst="rect">
            <a:avLst/>
          </a:prstGeom>
          <a:noFill/>
        </p:spPr>
        <p:txBody>
          <a:bodyPr wrap="none" rtlCol="0">
            <a:spAutoFit/>
          </a:bodyPr>
          <a:lstStyle/>
          <a:p>
            <a:r>
              <a:rPr lang="en-US" sz="2000" b="1"/>
              <a:t>Version A</a:t>
            </a:r>
          </a:p>
        </p:txBody>
      </p:sp>
      <p:sp>
        <p:nvSpPr>
          <p:cNvPr id="7" name="TextBox 6"/>
          <p:cNvSpPr txBox="1"/>
          <p:nvPr/>
        </p:nvSpPr>
        <p:spPr>
          <a:xfrm>
            <a:off x="4532427" y="1292772"/>
            <a:ext cx="1368003" cy="400110"/>
          </a:xfrm>
          <a:prstGeom prst="rect">
            <a:avLst/>
          </a:prstGeom>
          <a:noFill/>
        </p:spPr>
        <p:txBody>
          <a:bodyPr wrap="none" rtlCol="0">
            <a:spAutoFit/>
          </a:bodyPr>
          <a:lstStyle/>
          <a:p>
            <a:r>
              <a:rPr lang="en-US" sz="2000" b="1" dirty="0"/>
              <a:t>Version B</a:t>
            </a:r>
          </a:p>
        </p:txBody>
      </p:sp>
    </p:spTree>
    <p:extLst>
      <p:ext uri="{BB962C8B-B14F-4D97-AF65-F5344CB8AC3E}">
        <p14:creationId xmlns:p14="http://schemas.microsoft.com/office/powerpoint/2010/main" val="1712754022"/>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Line 18"/>
          <p:cNvSpPr>
            <a:spLocks noChangeShapeType="1"/>
          </p:cNvSpPr>
          <p:nvPr/>
        </p:nvSpPr>
        <p:spPr bwMode="auto">
          <a:xfrm rot="7200000">
            <a:off x="2933700" y="45212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7" name="Line 11"/>
          <p:cNvSpPr>
            <a:spLocks noChangeShapeType="1"/>
          </p:cNvSpPr>
          <p:nvPr/>
        </p:nvSpPr>
        <p:spPr bwMode="auto">
          <a:xfrm>
            <a:off x="2743200" y="2592242"/>
            <a:ext cx="482600" cy="37955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8" name="AutoShape 12">
            <a:hlinkHover r:id="" action="ppaction://macro?name=changecolor"/>
          </p:cNvPr>
          <p:cNvSpPr>
            <a:spLocks noChangeArrowheads="1"/>
          </p:cNvSpPr>
          <p:nvPr/>
        </p:nvSpPr>
        <p:spPr bwMode="auto">
          <a:xfrm>
            <a:off x="228600" y="1524000"/>
            <a:ext cx="27432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800" b="1" dirty="0">
                <a:cs typeface="Arial" pitchFamily="34" charset="0"/>
              </a:rPr>
              <a:t>Population</a:t>
            </a:r>
          </a:p>
        </p:txBody>
      </p:sp>
      <p:sp>
        <p:nvSpPr>
          <p:cNvPr id="40963" name="Rectangle 2"/>
          <p:cNvSpPr>
            <a:spLocks noGrp="1" noChangeArrowheads="1"/>
          </p:cNvSpPr>
          <p:nvPr>
            <p:ph type="title"/>
          </p:nvPr>
        </p:nvSpPr>
        <p:spPr>
          <a:xfrm>
            <a:off x="457200" y="0"/>
            <a:ext cx="8229600" cy="1398587"/>
          </a:xfrm>
        </p:spPr>
        <p:txBody>
          <a:bodyPr>
            <a:normAutofit fontScale="90000"/>
          </a:bodyPr>
          <a:lstStyle/>
          <a:p>
            <a:r>
              <a:rPr lang="en-US" altLang="en-US" dirty="0"/>
              <a:t>Key Concerns in Data Interpretation—Step 4</a:t>
            </a:r>
            <a:endParaRPr lang="en-US" dirty="0"/>
          </a:p>
        </p:txBody>
      </p:sp>
      <p:sp>
        <p:nvSpPr>
          <p:cNvPr id="5" name="Line 4"/>
          <p:cNvSpPr>
            <a:spLocks noChangeShapeType="1"/>
          </p:cNvSpPr>
          <p:nvPr/>
        </p:nvSpPr>
        <p:spPr bwMode="auto">
          <a:xfrm rot="10800000">
            <a:off x="5486400" y="45339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6" name="Line 8"/>
          <p:cNvSpPr>
            <a:spLocks noChangeShapeType="1"/>
          </p:cNvSpPr>
          <p:nvPr/>
        </p:nvSpPr>
        <p:spPr bwMode="auto">
          <a:xfrm rot="6300000">
            <a:off x="5588000" y="26670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40967" name="Oval 13"/>
          <p:cNvSpPr>
            <a:spLocks noChangeArrowheads="1"/>
          </p:cNvSpPr>
          <p:nvPr/>
        </p:nvSpPr>
        <p:spPr bwMode="auto">
          <a:xfrm>
            <a:off x="2895600" y="2286000"/>
            <a:ext cx="2925763" cy="2671763"/>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ctr"/>
            <a:r>
              <a:rPr lang="en-US" sz="2800" b="1" dirty="0">
                <a:cs typeface="Arial" pitchFamily="34" charset="0"/>
              </a:rPr>
              <a:t>Key</a:t>
            </a:r>
            <a:br>
              <a:rPr lang="en-US" sz="2800" b="1" dirty="0">
                <a:cs typeface="Arial" pitchFamily="34" charset="0"/>
              </a:rPr>
            </a:br>
            <a:r>
              <a:rPr lang="en-US" sz="2800" b="1" dirty="0">
                <a:cs typeface="Arial" pitchFamily="34" charset="0"/>
              </a:rPr>
              <a:t>Issues</a:t>
            </a:r>
          </a:p>
        </p:txBody>
      </p:sp>
      <p:sp>
        <p:nvSpPr>
          <p:cNvPr id="10" name="AutoShape 17">
            <a:hlinkHover r:id="" action="ppaction://macro?name=changecolor"/>
          </p:cNvPr>
          <p:cNvSpPr>
            <a:spLocks noChangeArrowheads="1"/>
          </p:cNvSpPr>
          <p:nvPr/>
        </p:nvSpPr>
        <p:spPr bwMode="auto">
          <a:xfrm>
            <a:off x="381000" y="4495800"/>
            <a:ext cx="27432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800" b="1" dirty="0">
                <a:cs typeface="Arial" pitchFamily="34" charset="0"/>
              </a:rPr>
              <a:t>Validity</a:t>
            </a:r>
          </a:p>
        </p:txBody>
      </p:sp>
      <p:sp>
        <p:nvSpPr>
          <p:cNvPr id="12" name="AutoShape 3">
            <a:hlinkHover r:id="" action="ppaction://macro?name=changecolor"/>
          </p:cNvPr>
          <p:cNvSpPr>
            <a:spLocks noChangeArrowheads="1"/>
          </p:cNvSpPr>
          <p:nvPr/>
        </p:nvSpPr>
        <p:spPr bwMode="auto">
          <a:xfrm>
            <a:off x="5638800" y="4419600"/>
            <a:ext cx="27432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800" b="1" dirty="0">
                <a:cs typeface="Arial" pitchFamily="34" charset="0"/>
              </a:rPr>
              <a:t>Confidence Intervals</a:t>
            </a:r>
          </a:p>
        </p:txBody>
      </p:sp>
      <p:sp>
        <p:nvSpPr>
          <p:cNvPr id="13" name="AutoShape 7">
            <a:hlinkHover r:id="" action="ppaction://macro?name=changecolor"/>
          </p:cNvPr>
          <p:cNvSpPr>
            <a:spLocks noChangeArrowheads="1"/>
          </p:cNvSpPr>
          <p:nvPr/>
        </p:nvSpPr>
        <p:spPr bwMode="auto">
          <a:xfrm>
            <a:off x="5715000" y="1524000"/>
            <a:ext cx="27432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2800" b="1" dirty="0">
                <a:cs typeface="Arial" pitchFamily="34" charset="0"/>
              </a:rPr>
              <a:t>Sample</a:t>
            </a:r>
          </a:p>
        </p:txBody>
      </p:sp>
    </p:spTree>
    <p:custDataLst>
      <p:tags r:id="rId1"/>
    </p:custDataLst>
    <p:extLst>
      <p:ext uri="{BB962C8B-B14F-4D97-AF65-F5344CB8AC3E}">
        <p14:creationId xmlns:p14="http://schemas.microsoft.com/office/powerpoint/2010/main" val="3391249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8"/>
                                        </p:tgtEl>
                                        <p:attrNameLst>
                                          <p:attrName>style.color</p:attrName>
                                        </p:attrNameLst>
                                      </p:cBhvr>
                                      <p:by>
                                        <p:hsl h="0" s="-70588" l="0"/>
                                      </p:by>
                                    </p:animClr>
                                    <p:animClr clrSpc="hsl" dir="cw">
                                      <p:cBhvr>
                                        <p:cTn id="16" dur="500" fill="hold"/>
                                        <p:tgtEl>
                                          <p:spTgt spid="8"/>
                                        </p:tgtEl>
                                        <p:attrNameLst>
                                          <p:attrName>fillcolor</p:attrName>
                                        </p:attrNameLst>
                                      </p:cBhvr>
                                      <p:by>
                                        <p:hsl h="0" s="-70588" l="0"/>
                                      </p:by>
                                    </p:animClr>
                                    <p:animClr clrSpc="hsl" dir="cw">
                                      <p:cBhvr>
                                        <p:cTn id="17" dur="500" fill="hold"/>
                                        <p:tgtEl>
                                          <p:spTgt spid="8"/>
                                        </p:tgtEl>
                                        <p:attrNameLst>
                                          <p:attrName>stroke.color</p:attrName>
                                        </p:attrNameLst>
                                      </p:cBhvr>
                                      <p:by>
                                        <p:hsl h="0" s="-70588" l="0"/>
                                      </p:by>
                                    </p:animClr>
                                    <p:set>
                                      <p:cBhvr>
                                        <p:cTn id="18" dur="500" fill="hold"/>
                                        <p:tgtEl>
                                          <p:spTgt spid="8"/>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3"/>
                                        </p:tgtEl>
                                        <p:attrNameLst>
                                          <p:attrName>style.color</p:attrName>
                                        </p:attrNameLst>
                                      </p:cBhvr>
                                      <p:by>
                                        <p:hsl h="0" s="-70588" l="0"/>
                                      </p:by>
                                    </p:animClr>
                                    <p:animClr clrSpc="hsl" dir="cw">
                                      <p:cBhvr>
                                        <p:cTn id="30" dur="500" fill="hold"/>
                                        <p:tgtEl>
                                          <p:spTgt spid="13"/>
                                        </p:tgtEl>
                                        <p:attrNameLst>
                                          <p:attrName>fillcolor</p:attrName>
                                        </p:attrNameLst>
                                      </p:cBhvr>
                                      <p:by>
                                        <p:hsl h="0" s="-70588" l="0"/>
                                      </p:by>
                                    </p:animClr>
                                    <p:animClr clrSpc="hsl" dir="cw">
                                      <p:cBhvr>
                                        <p:cTn id="31" dur="500" fill="hold"/>
                                        <p:tgtEl>
                                          <p:spTgt spid="13"/>
                                        </p:tgtEl>
                                        <p:attrNameLst>
                                          <p:attrName>stroke.color</p:attrName>
                                        </p:attrNameLst>
                                      </p:cBhvr>
                                      <p:by>
                                        <p:hsl h="0" s="-70588" l="0"/>
                                      </p:by>
                                    </p:animClr>
                                    <p:set>
                                      <p:cBhvr>
                                        <p:cTn id="32" dur="500" fill="hold"/>
                                        <p:tgtEl>
                                          <p:spTgt spid="13"/>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
                                        </p:tgtEl>
                                        <p:attrNameLst>
                                          <p:attrName>style.color</p:attrName>
                                        </p:attrNameLst>
                                      </p:cBhvr>
                                      <p:by>
                                        <p:hsl h="0" s="-70588" l="0"/>
                                      </p:by>
                                    </p:animClr>
                                    <p:animClr clrSpc="hsl" dir="cw">
                                      <p:cBhvr>
                                        <p:cTn id="44" dur="500" fill="hold"/>
                                        <p:tgtEl>
                                          <p:spTgt spid="12"/>
                                        </p:tgtEl>
                                        <p:attrNameLst>
                                          <p:attrName>fillcolor</p:attrName>
                                        </p:attrNameLst>
                                      </p:cBhvr>
                                      <p:by>
                                        <p:hsl h="0" s="-70588" l="0"/>
                                      </p:by>
                                    </p:animClr>
                                    <p:animClr clrSpc="hsl" dir="cw">
                                      <p:cBhvr>
                                        <p:cTn id="45" dur="500" fill="hold"/>
                                        <p:tgtEl>
                                          <p:spTgt spid="12"/>
                                        </p:tgtEl>
                                        <p:attrNameLst>
                                          <p:attrName>stroke.color</p:attrName>
                                        </p:attrNameLst>
                                      </p:cBhvr>
                                      <p:by>
                                        <p:hsl h="0" s="-70588" l="0"/>
                                      </p:by>
                                    </p:animClr>
                                    <p:set>
                                      <p:cBhvr>
                                        <p:cTn id="46" dur="500" fill="hold"/>
                                        <p:tgtEl>
                                          <p:spTgt spid="12"/>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right)">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8" grpId="1" animBg="1"/>
      <p:bldP spid="5" grpId="0" animBg="1"/>
      <p:bldP spid="6" grpId="0" animBg="1"/>
      <p:bldP spid="10" grpId="0" animBg="1"/>
      <p:bldP spid="12" grpId="0" animBg="1"/>
      <p:bldP spid="12" grpId="1" animBg="1"/>
      <p:bldP spid="13" grpId="0" animBg="1"/>
      <p:bldP spid="1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Ethical Issues in Marketing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25532015"/>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a:t>Checking Your Knowledge</a:t>
            </a:r>
          </a:p>
        </p:txBody>
      </p:sp>
      <p:sp>
        <p:nvSpPr>
          <p:cNvPr id="3" name="Content Placeholder 2"/>
          <p:cNvSpPr>
            <a:spLocks noGrp="1"/>
          </p:cNvSpPr>
          <p:nvPr>
            <p:ph idx="1"/>
          </p:nvPr>
        </p:nvSpPr>
        <p:spPr>
          <a:xfrm>
            <a:off x="609600" y="1219200"/>
            <a:ext cx="8229600" cy="5562600"/>
          </a:xfrm>
        </p:spPr>
        <p:txBody>
          <a:bodyPr>
            <a:normAutofit fontScale="77500" lnSpcReduction="20000"/>
          </a:bodyPr>
          <a:lstStyle/>
          <a:p>
            <a:pPr marL="65087" indent="0">
              <a:buNone/>
            </a:pPr>
            <a:r>
              <a:rPr lang="en-US" dirty="0"/>
              <a:t>A marketing research firm conducted a telephone survey for a consumer products company. It provided new and interesting information about brand image, the competition, and other topics. At the end of the research company’s  results presentation, the sales manager commented, “This is all interesting information, but it doesn’t tell me why our market share is declining among 18 to 34 year old women, nor does it offer me any suggestions about actions I can take to deal with the situation.” The sales manager’s complaint suggests that the research suffers from problems with:</a:t>
            </a:r>
          </a:p>
          <a:p>
            <a:pPr marL="0" indent="0">
              <a:buNone/>
            </a:pPr>
            <a:r>
              <a:rPr lang="en-US" dirty="0"/>
              <a:t>A.	a lack of action implications for management.</a:t>
            </a:r>
          </a:p>
          <a:p>
            <a:pPr marL="860425" indent="-860425">
              <a:buNone/>
            </a:pPr>
            <a:r>
              <a:rPr lang="en-US" dirty="0"/>
              <a:t>B.	poor planning by the researcher and managers at the outset of the project.</a:t>
            </a:r>
          </a:p>
          <a:p>
            <a:pPr marL="0" indent="0">
              <a:buNone/>
            </a:pPr>
            <a:r>
              <a:rPr lang="en-US" dirty="0"/>
              <a:t>C.	poor sampling.</a:t>
            </a:r>
          </a:p>
          <a:p>
            <a:pPr marL="0" indent="0">
              <a:buNone/>
            </a:pPr>
            <a:r>
              <a:rPr lang="en-US" dirty="0"/>
              <a:t>D.	a low response rate.</a:t>
            </a:r>
          </a:p>
          <a:p>
            <a:pPr marL="0" indent="0">
              <a:buNone/>
            </a:pPr>
            <a:r>
              <a:rPr lang="en-US" dirty="0"/>
              <a:t>E.	both A and B.</a:t>
            </a:r>
          </a:p>
        </p:txBody>
      </p:sp>
    </p:spTree>
    <p:custDataLst>
      <p:tags r:id="rId1"/>
    </p:custDataLst>
    <p:extLst>
      <p:ext uri="{BB962C8B-B14F-4D97-AF65-F5344CB8AC3E}">
        <p14:creationId xmlns:p14="http://schemas.microsoft.com/office/powerpoint/2010/main" val="233619937"/>
      </p:ext>
    </p:extLst>
  </p:cSld>
  <p:clrMapOvr>
    <a:masterClrMapping/>
  </p:clrMapOvr>
  <p:transition>
    <p:pull dir="ru"/>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4"/>
          <p:cNvSpPr>
            <a:spLocks noGrp="1"/>
          </p:cNvSpPr>
          <p:nvPr>
            <p:ph type="title"/>
          </p:nvPr>
        </p:nvSpPr>
        <p:spPr/>
        <p:txBody>
          <a:bodyPr/>
          <a:lstStyle/>
          <a:p>
            <a:r>
              <a:rPr lang="en-US" dirty="0"/>
              <a:t>Solving the Problem—Step 5</a:t>
            </a:r>
          </a:p>
        </p:txBody>
      </p:sp>
      <p:sp>
        <p:nvSpPr>
          <p:cNvPr id="16" name="AutoShape 3"/>
          <p:cNvSpPr>
            <a:spLocks noChangeArrowheads="1"/>
          </p:cNvSpPr>
          <p:nvPr/>
        </p:nvSpPr>
        <p:spPr bwMode="auto">
          <a:xfrm>
            <a:off x="4419600" y="50292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300" b="1" dirty="0">
                <a:cs typeface="Arial" pitchFamily="34" charset="0"/>
              </a:rPr>
              <a:t>Evaluate </a:t>
            </a:r>
          </a:p>
        </p:txBody>
      </p:sp>
      <p:sp>
        <p:nvSpPr>
          <p:cNvPr id="17" name="Line 4"/>
          <p:cNvSpPr>
            <a:spLocks noChangeShapeType="1"/>
          </p:cNvSpPr>
          <p:nvPr/>
        </p:nvSpPr>
        <p:spPr bwMode="auto">
          <a:xfrm>
            <a:off x="3263900" y="3505200"/>
            <a:ext cx="11557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8" name="AutoShape 7"/>
          <p:cNvSpPr>
            <a:spLocks noChangeArrowheads="1"/>
          </p:cNvSpPr>
          <p:nvPr/>
        </p:nvSpPr>
        <p:spPr bwMode="auto">
          <a:xfrm>
            <a:off x="4419600" y="39624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300" b="1" dirty="0">
                <a:cs typeface="Arial" pitchFamily="34" charset="0"/>
              </a:rPr>
              <a:t>Application in Marketing Strategy Planning </a:t>
            </a:r>
          </a:p>
        </p:txBody>
      </p:sp>
      <p:sp>
        <p:nvSpPr>
          <p:cNvPr id="19" name="Line 8"/>
          <p:cNvSpPr>
            <a:spLocks noChangeShapeType="1"/>
          </p:cNvSpPr>
          <p:nvPr/>
        </p:nvSpPr>
        <p:spPr bwMode="auto">
          <a:xfrm flipH="1" flipV="1">
            <a:off x="3340100" y="3581400"/>
            <a:ext cx="10795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0" name="Line 11"/>
          <p:cNvSpPr>
            <a:spLocks noChangeShapeType="1"/>
          </p:cNvSpPr>
          <p:nvPr/>
        </p:nvSpPr>
        <p:spPr bwMode="auto">
          <a:xfrm flipV="1">
            <a:off x="3263900" y="2209800"/>
            <a:ext cx="115570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1" name="AutoShape 13"/>
          <p:cNvSpPr>
            <a:spLocks noChangeArrowheads="1"/>
          </p:cNvSpPr>
          <p:nvPr/>
        </p:nvSpPr>
        <p:spPr bwMode="auto">
          <a:xfrm>
            <a:off x="4419600" y="28956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300" b="1" dirty="0">
                <a:cs typeface="Arial" pitchFamily="34" charset="0"/>
              </a:rPr>
              <a:t>No Action Implications—Little Value</a:t>
            </a:r>
          </a:p>
        </p:txBody>
      </p:sp>
      <p:sp>
        <p:nvSpPr>
          <p:cNvPr id="22" name="Line 14"/>
          <p:cNvSpPr>
            <a:spLocks noChangeShapeType="1"/>
          </p:cNvSpPr>
          <p:nvPr/>
        </p:nvSpPr>
        <p:spPr bwMode="auto">
          <a:xfrm flipV="1">
            <a:off x="3340100" y="3276600"/>
            <a:ext cx="10795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pic>
        <p:nvPicPr>
          <p:cNvPr id="44042" name="Picture 2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95312" y="2407708"/>
            <a:ext cx="3246438" cy="21642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7" name="AutoShape 10"/>
          <p:cNvSpPr>
            <a:spLocks noChangeArrowheads="1"/>
          </p:cNvSpPr>
          <p:nvPr/>
        </p:nvSpPr>
        <p:spPr bwMode="auto">
          <a:xfrm>
            <a:off x="4419600" y="1828800"/>
            <a:ext cx="3962400" cy="838200"/>
          </a:xfrm>
          <a:prstGeom prst="roundRect">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spcBef>
                <a:spcPct val="50000"/>
              </a:spcBef>
            </a:pPr>
            <a:r>
              <a:rPr lang="en-US" altLang="en-US" sz="2300" b="1" dirty="0">
                <a:cs typeface="Arial" pitchFamily="34" charset="0"/>
              </a:rPr>
              <a:t>Interesting Tidbits</a:t>
            </a:r>
          </a:p>
        </p:txBody>
      </p:sp>
      <p:sp>
        <p:nvSpPr>
          <p:cNvPr id="2" name="TextBox 1"/>
          <p:cNvSpPr txBox="1"/>
          <p:nvPr/>
        </p:nvSpPr>
        <p:spPr>
          <a:xfrm rot="16200000">
            <a:off x="-1104900" y="3228945"/>
            <a:ext cx="3124200" cy="400110"/>
          </a:xfrm>
          <a:prstGeom prst="rect">
            <a:avLst/>
          </a:prstGeom>
          <a:noFill/>
        </p:spPr>
        <p:txBody>
          <a:bodyPr wrap="square" rtlCol="0">
            <a:spAutoFit/>
          </a:bodyPr>
          <a:lstStyle/>
          <a:p>
            <a:r>
              <a:rPr lang="de-DE" sz="1000" dirty="0"/>
              <a:t>©</a:t>
            </a:r>
            <a:r>
              <a:rPr lang="it-IT" sz="1000" dirty="0"/>
              <a:t>lianna2013/123RF</a:t>
            </a:r>
            <a:br>
              <a:rPr lang="it-IT" sz="1000" dirty="0"/>
            </a:br>
            <a:endParaRPr lang="en-US" sz="1000" dirty="0"/>
          </a:p>
        </p:txBody>
      </p:sp>
    </p:spTree>
    <p:custDataLst>
      <p:tags r:id="rId1"/>
    </p:custDataLst>
    <p:extLst>
      <p:ext uri="{BB962C8B-B14F-4D97-AF65-F5344CB8AC3E}">
        <p14:creationId xmlns:p14="http://schemas.microsoft.com/office/powerpoint/2010/main" val="167316001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7"/>
                                        </p:tgtEl>
                                        <p:attrNameLst>
                                          <p:attrName>style.color</p:attrName>
                                        </p:attrNameLst>
                                      </p:cBhvr>
                                      <p:by>
                                        <p:hsl h="0" s="-70588" l="0"/>
                                      </p:by>
                                    </p:animClr>
                                    <p:animClr clrSpc="hsl" dir="cw">
                                      <p:cBhvr>
                                        <p:cTn id="16" dur="500" fill="hold"/>
                                        <p:tgtEl>
                                          <p:spTgt spid="27"/>
                                        </p:tgtEl>
                                        <p:attrNameLst>
                                          <p:attrName>fillcolor</p:attrName>
                                        </p:attrNameLst>
                                      </p:cBhvr>
                                      <p:by>
                                        <p:hsl h="0" s="-70588" l="0"/>
                                      </p:by>
                                    </p:animClr>
                                    <p:animClr clrSpc="hsl" dir="cw">
                                      <p:cBhvr>
                                        <p:cTn id="17" dur="500" fill="hold"/>
                                        <p:tgtEl>
                                          <p:spTgt spid="27"/>
                                        </p:tgtEl>
                                        <p:attrNameLst>
                                          <p:attrName>stroke.color</p:attrName>
                                        </p:attrNameLst>
                                      </p:cBhvr>
                                      <p:by>
                                        <p:hsl h="0" s="-70588" l="0"/>
                                      </p:by>
                                    </p:animClr>
                                    <p:set>
                                      <p:cBhvr>
                                        <p:cTn id="18" dur="500" fill="hold"/>
                                        <p:tgtEl>
                                          <p:spTgt spid="2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1"/>
                                        </p:tgtEl>
                                        <p:attrNameLst>
                                          <p:attrName>style.color</p:attrName>
                                        </p:attrNameLst>
                                      </p:cBhvr>
                                      <p:by>
                                        <p:hsl h="0" s="-70588" l="0"/>
                                      </p:by>
                                    </p:animClr>
                                    <p:animClr clrSpc="hsl" dir="cw">
                                      <p:cBhvr>
                                        <p:cTn id="30" dur="500" fill="hold"/>
                                        <p:tgtEl>
                                          <p:spTgt spid="21"/>
                                        </p:tgtEl>
                                        <p:attrNameLst>
                                          <p:attrName>fillcolor</p:attrName>
                                        </p:attrNameLst>
                                      </p:cBhvr>
                                      <p:by>
                                        <p:hsl h="0" s="-70588" l="0"/>
                                      </p:by>
                                    </p:animClr>
                                    <p:animClr clrSpc="hsl" dir="cw">
                                      <p:cBhvr>
                                        <p:cTn id="31" dur="500" fill="hold"/>
                                        <p:tgtEl>
                                          <p:spTgt spid="21"/>
                                        </p:tgtEl>
                                        <p:attrNameLst>
                                          <p:attrName>stroke.color</p:attrName>
                                        </p:attrNameLst>
                                      </p:cBhvr>
                                      <p:by>
                                        <p:hsl h="0" s="-70588" l="0"/>
                                      </p:by>
                                    </p:animClr>
                                    <p:set>
                                      <p:cBhvr>
                                        <p:cTn id="32" dur="500" fill="hold"/>
                                        <p:tgtEl>
                                          <p:spTgt spid="21"/>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8"/>
                                        </p:tgtEl>
                                        <p:attrNameLst>
                                          <p:attrName>style.color</p:attrName>
                                        </p:attrNameLst>
                                      </p:cBhvr>
                                      <p:by>
                                        <p:hsl h="0" s="-70588" l="0"/>
                                      </p:by>
                                    </p:animClr>
                                    <p:animClr clrSpc="hsl" dir="cw">
                                      <p:cBhvr>
                                        <p:cTn id="44" dur="500" fill="hold"/>
                                        <p:tgtEl>
                                          <p:spTgt spid="18"/>
                                        </p:tgtEl>
                                        <p:attrNameLst>
                                          <p:attrName>fillcolor</p:attrName>
                                        </p:attrNameLst>
                                      </p:cBhvr>
                                      <p:by>
                                        <p:hsl h="0" s="-70588" l="0"/>
                                      </p:by>
                                    </p:animClr>
                                    <p:animClr clrSpc="hsl" dir="cw">
                                      <p:cBhvr>
                                        <p:cTn id="45" dur="500" fill="hold"/>
                                        <p:tgtEl>
                                          <p:spTgt spid="18"/>
                                        </p:tgtEl>
                                        <p:attrNameLst>
                                          <p:attrName>stroke.color</p:attrName>
                                        </p:attrNameLst>
                                      </p:cBhvr>
                                      <p:by>
                                        <p:hsl h="0" s="-70588" l="0"/>
                                      </p:by>
                                    </p:animClr>
                                    <p:set>
                                      <p:cBhvr>
                                        <p:cTn id="46" dur="500" fill="hold"/>
                                        <p:tgtEl>
                                          <p:spTgt spid="18"/>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9" grpId="0" animBg="1"/>
      <p:bldP spid="20" grpId="0" animBg="1"/>
      <p:bldP spid="21" grpId="0" animBg="1"/>
      <p:bldP spid="21" grpId="1" animBg="1"/>
      <p:bldP spid="22" grpId="0" animBg="1"/>
      <p:bldP spid="27" grpId="0" animBg="1"/>
      <p:bldP spid="27"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Line 4"/>
          <p:cNvSpPr>
            <a:spLocks noChangeShapeType="1"/>
          </p:cNvSpPr>
          <p:nvPr/>
        </p:nvSpPr>
        <p:spPr bwMode="auto">
          <a:xfrm>
            <a:off x="3352800" y="2286000"/>
            <a:ext cx="609600" cy="838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1" name="Line 7"/>
          <p:cNvSpPr>
            <a:spLocks noChangeShapeType="1"/>
          </p:cNvSpPr>
          <p:nvPr/>
        </p:nvSpPr>
        <p:spPr bwMode="auto">
          <a:xfrm flipH="1">
            <a:off x="5444887" y="2529849"/>
            <a:ext cx="381000" cy="584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3" name="Line 13"/>
          <p:cNvSpPr>
            <a:spLocks noChangeShapeType="1"/>
          </p:cNvSpPr>
          <p:nvPr/>
        </p:nvSpPr>
        <p:spPr bwMode="auto">
          <a:xfrm flipV="1">
            <a:off x="3334512" y="4716456"/>
            <a:ext cx="533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6084" name="Title 14"/>
          <p:cNvSpPr>
            <a:spLocks noGrp="1"/>
          </p:cNvSpPr>
          <p:nvPr>
            <p:ph type="title"/>
          </p:nvPr>
        </p:nvSpPr>
        <p:spPr>
          <a:xfrm>
            <a:off x="457200" y="76200"/>
            <a:ext cx="8229600" cy="1398587"/>
          </a:xfrm>
        </p:spPr>
        <p:txBody>
          <a:bodyPr>
            <a:normAutofit fontScale="90000"/>
          </a:bodyPr>
          <a:lstStyle/>
          <a:p>
            <a:r>
              <a:rPr lang="en-US" altLang="en-US" dirty="0"/>
              <a:t>International Marketing Research</a:t>
            </a:r>
            <a:endParaRPr lang="en-US" dirty="0"/>
          </a:p>
        </p:txBody>
      </p:sp>
      <p:sp>
        <p:nvSpPr>
          <p:cNvPr id="28" name="AutoShape 3"/>
          <p:cNvSpPr>
            <a:spLocks noChangeArrowheads="1"/>
          </p:cNvSpPr>
          <p:nvPr/>
        </p:nvSpPr>
        <p:spPr bwMode="auto">
          <a:xfrm>
            <a:off x="914400" y="1574800"/>
            <a:ext cx="2590800" cy="12700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en-US" sz="2400" b="1" dirty="0">
                <a:cs typeface="Arial" pitchFamily="34" charset="0"/>
              </a:rPr>
              <a:t>Research Contributes to Success</a:t>
            </a:r>
          </a:p>
        </p:txBody>
      </p:sp>
      <p:sp>
        <p:nvSpPr>
          <p:cNvPr id="30" name="AutoShape 6"/>
          <p:cNvSpPr>
            <a:spLocks noChangeArrowheads="1"/>
          </p:cNvSpPr>
          <p:nvPr/>
        </p:nvSpPr>
        <p:spPr bwMode="auto">
          <a:xfrm>
            <a:off x="5638800" y="1574800"/>
            <a:ext cx="2590800" cy="12700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en-US" sz="2400" b="1" dirty="0">
                <a:cs typeface="Arial" pitchFamily="34" charset="0"/>
              </a:rPr>
              <a:t>Accurate Data—Hard to Find?</a:t>
            </a:r>
          </a:p>
        </p:txBody>
      </p:sp>
      <p:sp>
        <p:nvSpPr>
          <p:cNvPr id="32" name="AutoShape 12"/>
          <p:cNvSpPr>
            <a:spLocks noChangeArrowheads="1"/>
          </p:cNvSpPr>
          <p:nvPr/>
        </p:nvSpPr>
        <p:spPr bwMode="auto">
          <a:xfrm>
            <a:off x="838200" y="4902200"/>
            <a:ext cx="2590800" cy="12700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en-US" sz="2400" b="1" dirty="0">
                <a:cs typeface="Arial" pitchFamily="34" charset="0"/>
              </a:rPr>
              <a:t>Coordinate and Standardize</a:t>
            </a:r>
          </a:p>
        </p:txBody>
      </p:sp>
      <p:sp>
        <p:nvSpPr>
          <p:cNvPr id="34" name="Line 16"/>
          <p:cNvSpPr>
            <a:spLocks noChangeShapeType="1"/>
          </p:cNvSpPr>
          <p:nvPr/>
        </p:nvSpPr>
        <p:spPr bwMode="auto">
          <a:xfrm>
            <a:off x="5341547" y="4632951"/>
            <a:ext cx="466636" cy="5586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35" name="AutoShape 17"/>
          <p:cNvSpPr>
            <a:spLocks noChangeArrowheads="1"/>
          </p:cNvSpPr>
          <p:nvPr/>
        </p:nvSpPr>
        <p:spPr bwMode="auto">
          <a:xfrm>
            <a:off x="5638800" y="4902200"/>
            <a:ext cx="2590800" cy="1270000"/>
          </a:xfrm>
          <a:prstGeom prst="roundRect">
            <a:avLst>
              <a:gd name="adj" fmla="val 298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en-US" sz="2200" b="1" dirty="0">
                <a:cs typeface="Arial" pitchFamily="34" charset="0"/>
              </a:rPr>
              <a:t>Avoid Mistakes with Local Researcher</a:t>
            </a:r>
          </a:p>
        </p:txBody>
      </p:sp>
      <p:pic>
        <p:nvPicPr>
          <p:cNvPr id="46091"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133636" y="2809932"/>
            <a:ext cx="2800528" cy="210039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553200" y="6179839"/>
            <a:ext cx="2362200" cy="261610"/>
          </a:xfrm>
          <a:prstGeom prst="rect">
            <a:avLst/>
          </a:prstGeom>
          <a:noFill/>
        </p:spPr>
        <p:txBody>
          <a:bodyPr wrap="square" rtlCol="0">
            <a:spAutoFit/>
          </a:bodyPr>
          <a:lstStyle/>
          <a:p>
            <a:r>
              <a:rPr lang="de-DE" sz="1100"/>
              <a:t>©</a:t>
            </a:r>
            <a:r>
              <a:rPr lang="en-US" sz="1100"/>
              <a:t>sankai</a:t>
            </a:r>
            <a:r>
              <a:rPr lang="en-US" sz="1100" dirty="0"/>
              <a:t>/Getty Images</a:t>
            </a:r>
          </a:p>
        </p:txBody>
      </p:sp>
    </p:spTree>
    <p:custDataLst>
      <p:tags r:id="rId1"/>
    </p:custDataLst>
    <p:extLst>
      <p:ext uri="{BB962C8B-B14F-4D97-AF65-F5344CB8AC3E}">
        <p14:creationId xmlns:p14="http://schemas.microsoft.com/office/powerpoint/2010/main" val="19864178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8"/>
                                        </p:tgtEl>
                                        <p:attrNameLst>
                                          <p:attrName>style.color</p:attrName>
                                        </p:attrNameLst>
                                      </p:cBhvr>
                                      <p:by>
                                        <p:hsl h="0" s="-70588" l="0"/>
                                      </p:by>
                                    </p:animClr>
                                    <p:animClr clrSpc="hsl" dir="cw">
                                      <p:cBhvr>
                                        <p:cTn id="16" dur="500" fill="hold"/>
                                        <p:tgtEl>
                                          <p:spTgt spid="28"/>
                                        </p:tgtEl>
                                        <p:attrNameLst>
                                          <p:attrName>fillcolor</p:attrName>
                                        </p:attrNameLst>
                                      </p:cBhvr>
                                      <p:by>
                                        <p:hsl h="0" s="-70588" l="0"/>
                                      </p:by>
                                    </p:animClr>
                                    <p:animClr clrSpc="hsl" dir="cw">
                                      <p:cBhvr>
                                        <p:cTn id="17" dur="500" fill="hold"/>
                                        <p:tgtEl>
                                          <p:spTgt spid="28"/>
                                        </p:tgtEl>
                                        <p:attrNameLst>
                                          <p:attrName>stroke.color</p:attrName>
                                        </p:attrNameLst>
                                      </p:cBhvr>
                                      <p:by>
                                        <p:hsl h="0" s="-70588" l="0"/>
                                      </p:by>
                                    </p:animClr>
                                    <p:set>
                                      <p:cBhvr>
                                        <p:cTn id="18" dur="500" fill="hold"/>
                                        <p:tgtEl>
                                          <p:spTgt spid="28"/>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500"/>
                                        <p:tgtEl>
                                          <p:spTgt spid="31"/>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30"/>
                                        </p:tgtEl>
                                        <p:attrNameLst>
                                          <p:attrName>style.color</p:attrName>
                                        </p:attrNameLst>
                                      </p:cBhvr>
                                      <p:by>
                                        <p:hsl h="0" s="-70588" l="0"/>
                                      </p:by>
                                    </p:animClr>
                                    <p:animClr clrSpc="hsl" dir="cw">
                                      <p:cBhvr>
                                        <p:cTn id="30" dur="500" fill="hold"/>
                                        <p:tgtEl>
                                          <p:spTgt spid="30"/>
                                        </p:tgtEl>
                                        <p:attrNameLst>
                                          <p:attrName>fillcolor</p:attrName>
                                        </p:attrNameLst>
                                      </p:cBhvr>
                                      <p:by>
                                        <p:hsl h="0" s="-70588" l="0"/>
                                      </p:by>
                                    </p:animClr>
                                    <p:animClr clrSpc="hsl" dir="cw">
                                      <p:cBhvr>
                                        <p:cTn id="31" dur="500" fill="hold"/>
                                        <p:tgtEl>
                                          <p:spTgt spid="30"/>
                                        </p:tgtEl>
                                        <p:attrNameLst>
                                          <p:attrName>stroke.color</p:attrName>
                                        </p:attrNameLst>
                                      </p:cBhvr>
                                      <p:by>
                                        <p:hsl h="0" s="-70588" l="0"/>
                                      </p:by>
                                    </p:animClr>
                                    <p:set>
                                      <p:cBhvr>
                                        <p:cTn id="32" dur="500" fill="hold"/>
                                        <p:tgtEl>
                                          <p:spTgt spid="30"/>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35"/>
                                        </p:tgtEl>
                                        <p:attrNameLst>
                                          <p:attrName>style.color</p:attrName>
                                        </p:attrNameLst>
                                      </p:cBhvr>
                                      <p:by>
                                        <p:hsl h="0" s="-70588" l="0"/>
                                      </p:by>
                                    </p:animClr>
                                    <p:animClr clrSpc="hsl" dir="cw">
                                      <p:cBhvr>
                                        <p:cTn id="44" dur="500" fill="hold"/>
                                        <p:tgtEl>
                                          <p:spTgt spid="35"/>
                                        </p:tgtEl>
                                        <p:attrNameLst>
                                          <p:attrName>fillcolor</p:attrName>
                                        </p:attrNameLst>
                                      </p:cBhvr>
                                      <p:by>
                                        <p:hsl h="0" s="-70588" l="0"/>
                                      </p:by>
                                    </p:animClr>
                                    <p:animClr clrSpc="hsl" dir="cw">
                                      <p:cBhvr>
                                        <p:cTn id="45" dur="500" fill="hold"/>
                                        <p:tgtEl>
                                          <p:spTgt spid="35"/>
                                        </p:tgtEl>
                                        <p:attrNameLst>
                                          <p:attrName>stroke.color</p:attrName>
                                        </p:attrNameLst>
                                      </p:cBhvr>
                                      <p:by>
                                        <p:hsl h="0" s="-70588" l="0"/>
                                      </p:by>
                                    </p:animClr>
                                    <p:set>
                                      <p:cBhvr>
                                        <p:cTn id="46" dur="500" fill="hold"/>
                                        <p:tgtEl>
                                          <p:spTgt spid="35"/>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up)">
                                      <p:cBhvr>
                                        <p:cTn id="49" dur="500"/>
                                        <p:tgtEl>
                                          <p:spTgt spid="33"/>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28" grpId="0" animBg="1"/>
      <p:bldP spid="28" grpId="1" animBg="1"/>
      <p:bldP spid="30" grpId="0" animBg="1"/>
      <p:bldP spid="30" grpId="1" animBg="1"/>
      <p:bldP spid="32" grpId="0" animBg="1"/>
      <p:bldP spid="34" grpId="0" animBg="1"/>
      <p:bldP spid="35" grpId="0" animBg="1"/>
      <p:bldP spid="35"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fontScale="90000"/>
          </a:bodyPr>
          <a:lstStyle/>
          <a:p>
            <a:r>
              <a:rPr lang="en-US" dirty="0"/>
              <a:t>Marketing Research Identifies International Opportunities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677616407"/>
      </p:ext>
    </p:extLst>
  </p:cSld>
  <p:clrMapOvr>
    <a:masterClrMapping/>
  </p:clrMapOvr>
  <p:transition>
    <p:pull dir="ru"/>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92500"/>
          </a:bodyPr>
          <a:lstStyle/>
          <a:p>
            <a:pPr marL="514350" indent="-514350">
              <a:lnSpc>
                <a:spcPts val="2600"/>
              </a:lnSpc>
              <a:buClr>
                <a:srgbClr val="FFC000"/>
              </a:buClr>
              <a:buFont typeface="+mj-lt"/>
              <a:buAutoNum type="arabicPeriod"/>
            </a:pPr>
            <a:r>
              <a:rPr lang="en-US" dirty="0">
                <a:solidFill>
                  <a:schemeClr val="tx1"/>
                </a:solidFill>
              </a:rPr>
              <a:t>marketing research</a:t>
            </a:r>
          </a:p>
          <a:p>
            <a:pPr marL="514350" indent="-514350">
              <a:lnSpc>
                <a:spcPts val="2600"/>
              </a:lnSpc>
              <a:buClr>
                <a:srgbClr val="FFC000"/>
              </a:buClr>
              <a:buFont typeface="+mj-lt"/>
              <a:buAutoNum type="arabicPeriod"/>
            </a:pPr>
            <a:r>
              <a:rPr lang="en-US" dirty="0">
                <a:solidFill>
                  <a:schemeClr val="tx1"/>
                </a:solidFill>
              </a:rPr>
              <a:t>marketing information system (MIS)</a:t>
            </a:r>
          </a:p>
          <a:p>
            <a:pPr marL="514350" indent="-514350">
              <a:lnSpc>
                <a:spcPts val="2600"/>
              </a:lnSpc>
              <a:buClr>
                <a:srgbClr val="FFC000"/>
              </a:buClr>
              <a:buFont typeface="+mj-lt"/>
              <a:buAutoNum type="arabicPeriod"/>
            </a:pPr>
            <a:r>
              <a:rPr lang="en-US" dirty="0">
                <a:solidFill>
                  <a:schemeClr val="tx1"/>
                </a:solidFill>
              </a:rPr>
              <a:t>big data</a:t>
            </a:r>
          </a:p>
          <a:p>
            <a:pPr marL="514350" indent="-514350">
              <a:lnSpc>
                <a:spcPts val="2600"/>
              </a:lnSpc>
              <a:buClr>
                <a:srgbClr val="FFC000"/>
              </a:buClr>
              <a:buFont typeface="+mj-lt"/>
              <a:buAutoNum type="arabicPeriod"/>
            </a:pPr>
            <a:r>
              <a:rPr lang="en-US" dirty="0">
                <a:solidFill>
                  <a:schemeClr val="tx1"/>
                </a:solidFill>
              </a:rPr>
              <a:t>data warehouse</a:t>
            </a:r>
          </a:p>
          <a:p>
            <a:pPr marL="514350" indent="-514350">
              <a:lnSpc>
                <a:spcPts val="2600"/>
              </a:lnSpc>
              <a:buClr>
                <a:srgbClr val="FFC000"/>
              </a:buClr>
              <a:buFont typeface="+mj-lt"/>
              <a:buAutoNum type="arabicPeriod"/>
            </a:pPr>
            <a:r>
              <a:rPr lang="en-US" dirty="0">
                <a:solidFill>
                  <a:schemeClr val="tx1"/>
                </a:solidFill>
              </a:rPr>
              <a:t>decision support system (DSS)</a:t>
            </a:r>
          </a:p>
          <a:p>
            <a:pPr marL="514350" indent="-514350">
              <a:lnSpc>
                <a:spcPts val="2600"/>
              </a:lnSpc>
              <a:buClr>
                <a:srgbClr val="FFC000"/>
              </a:buClr>
              <a:buFont typeface="+mj-lt"/>
              <a:buAutoNum type="arabicPeriod"/>
            </a:pPr>
            <a:r>
              <a:rPr lang="en-US" dirty="0">
                <a:solidFill>
                  <a:schemeClr val="tx1"/>
                </a:solidFill>
              </a:rPr>
              <a:t>marketing dashboard</a:t>
            </a:r>
          </a:p>
          <a:p>
            <a:pPr marL="514350" indent="-514350">
              <a:lnSpc>
                <a:spcPts val="2600"/>
              </a:lnSpc>
              <a:buClr>
                <a:srgbClr val="FFC000"/>
              </a:buClr>
              <a:buFont typeface="+mj-lt"/>
              <a:buAutoNum type="arabicPeriod"/>
            </a:pPr>
            <a:r>
              <a:rPr lang="en-US" dirty="0">
                <a:solidFill>
                  <a:schemeClr val="tx1"/>
                </a:solidFill>
              </a:rPr>
              <a:t>marketing model</a:t>
            </a:r>
          </a:p>
          <a:p>
            <a:pPr marL="514350" indent="-514350">
              <a:lnSpc>
                <a:spcPts val="2600"/>
              </a:lnSpc>
              <a:buClr>
                <a:srgbClr val="FFC000"/>
              </a:buClr>
              <a:buFont typeface="+mj-lt"/>
              <a:buAutoNum type="arabicPeriod"/>
            </a:pPr>
            <a:r>
              <a:rPr lang="en-US" dirty="0">
                <a:solidFill>
                  <a:schemeClr val="tx1"/>
                </a:solidFill>
              </a:rPr>
              <a:t>scientific method</a:t>
            </a:r>
            <a:endParaRPr lang="en-US" dirty="0">
              <a:solidFill>
                <a:schemeClr val="accent5"/>
              </a:solidFill>
            </a:endParaRPr>
          </a:p>
        </p:txBody>
      </p:sp>
      <p:sp>
        <p:nvSpPr>
          <p:cNvPr id="4" name="Content Placeholder 3"/>
          <p:cNvSpPr>
            <a:spLocks noGrp="1"/>
          </p:cNvSpPr>
          <p:nvPr>
            <p:ph sz="half" idx="2"/>
          </p:nvPr>
        </p:nvSpPr>
        <p:spPr>
          <a:xfrm>
            <a:off x="4648200" y="1752600"/>
            <a:ext cx="4038600" cy="4525963"/>
          </a:xfrm>
        </p:spPr>
        <p:txBody>
          <a:bodyPr>
            <a:normAutofit fontScale="92500"/>
          </a:bodyPr>
          <a:lstStyle/>
          <a:p>
            <a:pPr marL="514350" indent="-514350">
              <a:lnSpc>
                <a:spcPts val="2600"/>
              </a:lnSpc>
              <a:buClr>
                <a:srgbClr val="FFC000"/>
              </a:buClr>
              <a:buFont typeface="+mj-lt"/>
              <a:buAutoNum type="arabicPeriod" startAt="9"/>
            </a:pPr>
            <a:r>
              <a:rPr lang="en-US" dirty="0">
                <a:solidFill>
                  <a:schemeClr val="tx1"/>
                </a:solidFill>
              </a:rPr>
              <a:t>hypotheses</a:t>
            </a:r>
          </a:p>
          <a:p>
            <a:pPr marL="514350" indent="-514350">
              <a:lnSpc>
                <a:spcPts val="2600"/>
              </a:lnSpc>
              <a:buClr>
                <a:srgbClr val="FFC000"/>
              </a:buClr>
              <a:buFont typeface="+mj-lt"/>
              <a:buAutoNum type="arabicPeriod" startAt="9"/>
            </a:pPr>
            <a:r>
              <a:rPr lang="en-US" dirty="0">
                <a:solidFill>
                  <a:schemeClr val="tx1"/>
                </a:solidFill>
              </a:rPr>
              <a:t>marketing research process</a:t>
            </a:r>
          </a:p>
          <a:p>
            <a:pPr marL="514350" indent="-514350">
              <a:lnSpc>
                <a:spcPts val="2600"/>
              </a:lnSpc>
              <a:buClr>
                <a:srgbClr val="FFC000"/>
              </a:buClr>
              <a:buFont typeface="+mj-lt"/>
              <a:buAutoNum type="arabicPeriod" startAt="9"/>
            </a:pPr>
            <a:r>
              <a:rPr lang="en-US" dirty="0">
                <a:solidFill>
                  <a:schemeClr val="tx1"/>
                </a:solidFill>
              </a:rPr>
              <a:t>situation analysis</a:t>
            </a:r>
          </a:p>
          <a:p>
            <a:pPr marL="514350" indent="-514350">
              <a:lnSpc>
                <a:spcPts val="2600"/>
              </a:lnSpc>
              <a:buClr>
                <a:srgbClr val="FFC000"/>
              </a:buClr>
              <a:buFont typeface="+mj-lt"/>
              <a:buAutoNum type="arabicPeriod" startAt="9"/>
            </a:pPr>
            <a:r>
              <a:rPr lang="en-US" dirty="0">
                <a:solidFill>
                  <a:schemeClr val="tx1"/>
                </a:solidFill>
              </a:rPr>
              <a:t>secondary data</a:t>
            </a:r>
          </a:p>
          <a:p>
            <a:pPr marL="514350" indent="-514350">
              <a:lnSpc>
                <a:spcPts val="2600"/>
              </a:lnSpc>
              <a:buClr>
                <a:srgbClr val="FFC000"/>
              </a:buClr>
              <a:buFont typeface="+mj-lt"/>
              <a:buAutoNum type="arabicPeriod" startAt="9"/>
            </a:pPr>
            <a:r>
              <a:rPr lang="en-US" dirty="0">
                <a:solidFill>
                  <a:schemeClr val="tx1"/>
                </a:solidFill>
              </a:rPr>
              <a:t>primary data</a:t>
            </a:r>
          </a:p>
          <a:p>
            <a:pPr marL="514350" indent="-514350">
              <a:lnSpc>
                <a:spcPts val="2600"/>
              </a:lnSpc>
              <a:buClr>
                <a:srgbClr val="FFC000"/>
              </a:buClr>
              <a:buFont typeface="+mj-lt"/>
              <a:buAutoNum type="arabicPeriod" startAt="9"/>
            </a:pPr>
            <a:r>
              <a:rPr lang="en-US" dirty="0">
                <a:solidFill>
                  <a:schemeClr val="tx1"/>
                </a:solidFill>
              </a:rPr>
              <a:t>sentiment analysis</a:t>
            </a:r>
          </a:p>
          <a:p>
            <a:pPr marL="514350" indent="-514350">
              <a:lnSpc>
                <a:spcPts val="2600"/>
              </a:lnSpc>
              <a:buClr>
                <a:srgbClr val="FFC000"/>
              </a:buClr>
              <a:buFont typeface="+mj-lt"/>
              <a:buAutoNum type="arabicPeriod" startAt="9"/>
            </a:pPr>
            <a:r>
              <a:rPr lang="en-US" dirty="0">
                <a:solidFill>
                  <a:schemeClr val="tx1"/>
                </a:solidFill>
              </a:rPr>
              <a:t>research proposal</a:t>
            </a:r>
          </a:p>
          <a:p>
            <a:pPr marL="514350" indent="-514350">
              <a:lnSpc>
                <a:spcPts val="2600"/>
              </a:lnSpc>
              <a:buClr>
                <a:srgbClr val="FFC000"/>
              </a:buClr>
              <a:buFont typeface="+mj-lt"/>
              <a:buAutoNum type="arabicPeriod" startAt="9"/>
            </a:pPr>
            <a:r>
              <a:rPr lang="en-US" dirty="0">
                <a:solidFill>
                  <a:schemeClr val="tx1"/>
                </a:solidFill>
              </a:rPr>
              <a:t>qualitative research</a:t>
            </a:r>
          </a:p>
          <a:p>
            <a:pPr marL="514350" indent="-514350">
              <a:lnSpc>
                <a:spcPts val="2600"/>
              </a:lnSpc>
              <a:buClr>
                <a:srgbClr val="FFC000"/>
              </a:buClr>
              <a:buFont typeface="+mj-lt"/>
              <a:buAutoNum type="arabicPeriod" startAt="9"/>
            </a:pPr>
            <a:r>
              <a:rPr lang="en-US" dirty="0">
                <a:solidFill>
                  <a:schemeClr val="tx1"/>
                </a:solidFill>
              </a:rPr>
              <a:t>customer journey map</a:t>
            </a:r>
          </a:p>
          <a:p>
            <a:pPr marL="0" indent="0">
              <a:lnSpc>
                <a:spcPts val="2600"/>
              </a:lnSpc>
              <a:buClr>
                <a:srgbClr val="FFC000"/>
              </a:buClr>
              <a:buNone/>
            </a:pPr>
            <a:r>
              <a:rPr lang="mr-IN" dirty="0">
                <a:solidFill>
                  <a:schemeClr val="tx1"/>
                </a:solidFill>
              </a:rPr>
              <a:t>…</a:t>
            </a:r>
            <a:r>
              <a:rPr lang="en-US" dirty="0">
                <a:solidFill>
                  <a:schemeClr val="tx1"/>
                </a:solidFill>
              </a:rPr>
              <a:t>..</a:t>
            </a:r>
          </a:p>
          <a:p>
            <a:pPr marL="514350" indent="-514350">
              <a:lnSpc>
                <a:spcPts val="2600"/>
              </a:lnSpc>
              <a:buFont typeface="+mj-lt"/>
              <a:buAutoNum type="arabicPeriod" startAt="9"/>
            </a:pPr>
            <a:endParaRPr lang="en-US" dirty="0"/>
          </a:p>
        </p:txBody>
      </p:sp>
    </p:spTree>
    <p:custDataLst>
      <p:tags r:id="rId1"/>
    </p:custDataLst>
    <p:extLst>
      <p:ext uri="{BB962C8B-B14F-4D97-AF65-F5344CB8AC3E}">
        <p14:creationId xmlns:p14="http://schemas.microsoft.com/office/powerpoint/2010/main" val="82957188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up)">
                                      <p:cBhvr>
                                        <p:cTn id="51" dur="500"/>
                                        <p:tgtEl>
                                          <p:spTgt spid="4">
                                            <p:txEl>
                                              <p:pRg st="3" end="3"/>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wipe(up)">
                                      <p:cBhvr>
                                        <p:cTn id="55" dur="500"/>
                                        <p:tgtEl>
                                          <p:spTgt spid="4">
                                            <p:txEl>
                                              <p:pRg st="4" end="4"/>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wipe(up)">
                                      <p:cBhvr>
                                        <p:cTn id="59" dur="500"/>
                                        <p:tgtEl>
                                          <p:spTgt spid="4">
                                            <p:txEl>
                                              <p:pRg st="5" end="5"/>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wipe(up)">
                                      <p:cBhvr>
                                        <p:cTn id="63" dur="500"/>
                                        <p:tgtEl>
                                          <p:spTgt spid="4">
                                            <p:txEl>
                                              <p:pRg st="6" end="6"/>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Effect transition="in" filter="wipe(up)">
                                      <p:cBhvr>
                                        <p:cTn id="67" dur="500"/>
                                        <p:tgtEl>
                                          <p:spTgt spid="4">
                                            <p:txEl>
                                              <p:pRg st="7" end="7"/>
                                            </p:txEl>
                                          </p:spTgt>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4">
                                            <p:txEl>
                                              <p:pRg st="8" end="8"/>
                                            </p:txEl>
                                          </p:spTgt>
                                        </p:tgtEl>
                                        <p:attrNameLst>
                                          <p:attrName>style.visibility</p:attrName>
                                        </p:attrNameLst>
                                      </p:cBhvr>
                                      <p:to>
                                        <p:strVal val="visible"/>
                                      </p:to>
                                    </p:set>
                                    <p:animEffect transition="in" filter="wipe(up)">
                                      <p:cBhvr>
                                        <p:cTn id="71" dur="500"/>
                                        <p:tgtEl>
                                          <p:spTgt spid="4">
                                            <p:txEl>
                                              <p:pRg st="8" end="8"/>
                                            </p:txEl>
                                          </p:spTgt>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4">
                                            <p:txEl>
                                              <p:pRg st="9" end="9"/>
                                            </p:txEl>
                                          </p:spTgt>
                                        </p:tgtEl>
                                        <p:attrNameLst>
                                          <p:attrName>style.visibility</p:attrName>
                                        </p:attrNameLst>
                                      </p:cBhvr>
                                      <p:to>
                                        <p:strVal val="visible"/>
                                      </p:to>
                                    </p:set>
                                    <p:animEffect transition="in" filter="wipe(up)">
                                      <p:cBhvr>
                                        <p:cTn id="7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P spid="4"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a:bodyPr>
          <a:lstStyle/>
          <a:p>
            <a:pPr marL="514350">
              <a:buClr>
                <a:srgbClr val="FFC000"/>
              </a:buClr>
              <a:buFont typeface="+mj-lt"/>
              <a:buAutoNum type="arabicPeriod" startAt="18"/>
            </a:pPr>
            <a:r>
              <a:rPr lang="en-US" dirty="0">
                <a:solidFill>
                  <a:schemeClr val="tx1"/>
                </a:solidFill>
              </a:rPr>
              <a:t>focus group interview</a:t>
            </a:r>
          </a:p>
          <a:p>
            <a:pPr marL="514350" indent="-514350">
              <a:buClr>
                <a:srgbClr val="FFC000"/>
              </a:buClr>
              <a:buFont typeface="+mj-lt"/>
              <a:buAutoNum type="arabicPeriod" startAt="18"/>
            </a:pPr>
            <a:r>
              <a:rPr lang="en-US" dirty="0">
                <a:solidFill>
                  <a:schemeClr val="tx1"/>
                </a:solidFill>
              </a:rPr>
              <a:t>quantitative research</a:t>
            </a:r>
          </a:p>
          <a:p>
            <a:pPr marL="514350" indent="-514350">
              <a:buClr>
                <a:srgbClr val="FFC000"/>
              </a:buClr>
              <a:buFont typeface="+mj-lt"/>
              <a:buAutoNum type="arabicPeriod" startAt="18"/>
            </a:pPr>
            <a:r>
              <a:rPr lang="en-US" dirty="0">
                <a:solidFill>
                  <a:schemeClr val="tx1"/>
                </a:solidFill>
              </a:rPr>
              <a:t>response rate</a:t>
            </a:r>
          </a:p>
          <a:p>
            <a:pPr marL="514350" indent="-514350">
              <a:buClr>
                <a:srgbClr val="FFC000"/>
              </a:buClr>
              <a:buFont typeface="+mj-lt"/>
              <a:buAutoNum type="arabicPeriod" startAt="18"/>
            </a:pPr>
            <a:r>
              <a:rPr lang="en-US" dirty="0">
                <a:solidFill>
                  <a:schemeClr val="tx1"/>
                </a:solidFill>
              </a:rPr>
              <a:t>consumer panel</a:t>
            </a:r>
          </a:p>
          <a:p>
            <a:pPr marL="514350" indent="-514350">
              <a:buClr>
                <a:srgbClr val="FFC000"/>
              </a:buClr>
              <a:buFont typeface="+mj-lt"/>
              <a:buAutoNum type="arabicPeriod" startAt="18"/>
            </a:pPr>
            <a:r>
              <a:rPr lang="en-US" dirty="0">
                <a:solidFill>
                  <a:schemeClr val="tx1"/>
                </a:solidFill>
              </a:rPr>
              <a:t>experimental method</a:t>
            </a:r>
          </a:p>
          <a:p>
            <a:pPr marL="514350" indent="-514350">
              <a:buClr>
                <a:srgbClr val="FFC000"/>
              </a:buClr>
              <a:buFont typeface="+mj-lt"/>
              <a:buAutoNum type="arabicPeriod" startAt="18"/>
            </a:pPr>
            <a:r>
              <a:rPr lang="en-US" dirty="0">
                <a:solidFill>
                  <a:schemeClr val="tx1"/>
                </a:solidFill>
              </a:rPr>
              <a:t>statistical packages</a:t>
            </a:r>
          </a:p>
          <a:p>
            <a:pPr marL="514350" indent="-514350">
              <a:buFont typeface="+mj-lt"/>
              <a:buAutoNum type="arabicPeriod" startAt="18"/>
            </a:pPr>
            <a:endParaRPr lang="en-US" dirty="0"/>
          </a:p>
        </p:txBody>
      </p:sp>
      <p:sp>
        <p:nvSpPr>
          <p:cNvPr id="4" name="Content Placeholder 3"/>
          <p:cNvSpPr>
            <a:spLocks noGrp="1"/>
          </p:cNvSpPr>
          <p:nvPr>
            <p:ph sz="half" idx="2"/>
          </p:nvPr>
        </p:nvSpPr>
        <p:spPr/>
        <p:txBody>
          <a:bodyPr>
            <a:normAutofit/>
          </a:bodyPr>
          <a:lstStyle/>
          <a:p>
            <a:pPr marL="514350" indent="-514350">
              <a:buClr>
                <a:srgbClr val="FFC000"/>
              </a:buClr>
              <a:buFont typeface="+mj-lt"/>
              <a:buAutoNum type="arabicPeriod" startAt="24"/>
            </a:pPr>
            <a:r>
              <a:rPr lang="en-US" dirty="0">
                <a:solidFill>
                  <a:schemeClr val="tx1"/>
                </a:solidFill>
              </a:rPr>
              <a:t>population</a:t>
            </a:r>
          </a:p>
          <a:p>
            <a:pPr marL="514350" indent="-514350">
              <a:buClr>
                <a:srgbClr val="FFC000"/>
              </a:buClr>
              <a:buFont typeface="+mj-lt"/>
              <a:buAutoNum type="arabicPeriod" startAt="24"/>
            </a:pPr>
            <a:r>
              <a:rPr lang="en-US" dirty="0">
                <a:solidFill>
                  <a:schemeClr val="tx1"/>
                </a:solidFill>
              </a:rPr>
              <a:t>sample</a:t>
            </a:r>
          </a:p>
          <a:p>
            <a:pPr marL="514350" indent="-514350">
              <a:buClr>
                <a:srgbClr val="FFC000"/>
              </a:buClr>
              <a:buFont typeface="+mj-lt"/>
              <a:buAutoNum type="arabicPeriod" startAt="24"/>
            </a:pPr>
            <a:r>
              <a:rPr lang="en-US" dirty="0">
                <a:solidFill>
                  <a:schemeClr val="tx1"/>
                </a:solidFill>
              </a:rPr>
              <a:t>confidence interval </a:t>
            </a:r>
          </a:p>
          <a:p>
            <a:pPr marL="514350" indent="-514350">
              <a:buClr>
                <a:srgbClr val="FFC000"/>
              </a:buClr>
              <a:buFont typeface="+mj-lt"/>
              <a:buAutoNum type="arabicPeriod" startAt="24"/>
            </a:pPr>
            <a:r>
              <a:rPr lang="en-US" dirty="0">
                <a:solidFill>
                  <a:schemeClr val="tx1"/>
                </a:solidFill>
              </a:rPr>
              <a:t>validity</a:t>
            </a:r>
          </a:p>
        </p:txBody>
      </p:sp>
    </p:spTree>
    <p:custDataLst>
      <p:tags r:id="rId1"/>
    </p:custDataLst>
    <p:extLst>
      <p:ext uri="{BB962C8B-B14F-4D97-AF65-F5344CB8AC3E}">
        <p14:creationId xmlns:p14="http://schemas.microsoft.com/office/powerpoint/2010/main" val="99652626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wipe(up)">
                                      <p:cBhvr>
                                        <p:cTn id="31" dur="500"/>
                                        <p:tgtEl>
                                          <p:spTgt spid="4">
                                            <p:txEl>
                                              <p:pRg st="0" end="0"/>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wipe(up)">
                                      <p:cBhvr>
                                        <p:cTn id="35" dur="500"/>
                                        <p:tgtEl>
                                          <p:spTgt spid="4">
                                            <p:txEl>
                                              <p:pRg st="1" end="1"/>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wipe(up)">
                                      <p:cBhvr>
                                        <p:cTn id="39" dur="500"/>
                                        <p:tgtEl>
                                          <p:spTgt spid="4">
                                            <p:txEl>
                                              <p:pRg st="2" end="2"/>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wipe(up)">
                                      <p:cBhvr>
                                        <p:cTn id="43"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5798</TotalTime>
  <Words>6184</Words>
  <Application>Microsoft Office PowerPoint</Application>
  <PresentationFormat>On-screen Show (4:3)</PresentationFormat>
  <Paragraphs>572</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Century Gothic</vt:lpstr>
      <vt:lpstr>Mangal</vt:lpstr>
      <vt:lpstr>Times New Roman</vt:lpstr>
      <vt:lpstr>Wingdings</vt:lpstr>
      <vt:lpstr>Wingdings 2</vt:lpstr>
      <vt:lpstr>Verve</vt:lpstr>
      <vt:lpstr>Chapter 7</vt:lpstr>
      <vt:lpstr>At the end of this presentation, you should be able to:</vt:lpstr>
      <vt:lpstr>At the end of this presentation, you should be able to:</vt:lpstr>
      <vt:lpstr>Marketing Information Inputs to Marketing Strategy Planning Decisions (Exhibit 7-1)</vt:lpstr>
      <vt:lpstr>An MIS makes information available and accessible</vt:lpstr>
      <vt:lpstr>Marketing Information Systems Are Progressing</vt:lpstr>
      <vt:lpstr>Elements of a Marketing Information System (Exhibit 7-2)</vt:lpstr>
      <vt:lpstr>Research Is a Bridge to Customers</vt:lpstr>
      <vt:lpstr>Five-Step Scientific Approach to Marketing Research Process (Exhibit 7-3)</vt:lpstr>
      <vt:lpstr>Defining the Problem—Step 1</vt:lpstr>
      <vt:lpstr>Analyzing the Situation—Step 2</vt:lpstr>
      <vt:lpstr>Sources of Secondary and Primary Data (Exhibit 7-4)</vt:lpstr>
      <vt:lpstr>Checking Your Knowledge</vt:lpstr>
      <vt:lpstr>The Bottom Line on  Secondary Data</vt:lpstr>
      <vt:lpstr>Getting Problem-Specific Data—Step 3</vt:lpstr>
      <vt:lpstr>Focus Groups Stimulate Discussion</vt:lpstr>
      <vt:lpstr>Structured Questioning Gives More Objective Results</vt:lpstr>
      <vt:lpstr>Checking Your Knowledge</vt:lpstr>
      <vt:lpstr>Surveys Come in Many Forms</vt:lpstr>
      <vt:lpstr>Checking Your Knowledge</vt:lpstr>
      <vt:lpstr>Other Market Research</vt:lpstr>
      <vt:lpstr>Observing—What You See Is What You Get</vt:lpstr>
      <vt:lpstr>Illustration of Experimental Method in Comparing Effectiveness of Two Ads (Exhibit 7-5)</vt:lpstr>
      <vt:lpstr>Which web page sells more games?</vt:lpstr>
      <vt:lpstr>Key Concerns in Data Interpretation—Step 4</vt:lpstr>
      <vt:lpstr>Ethical Issues in Marketing</vt:lpstr>
      <vt:lpstr>Checking Your Knowledge</vt:lpstr>
      <vt:lpstr>Solving the Problem—Step 5</vt:lpstr>
      <vt:lpstr>International Marketing Research</vt:lpstr>
      <vt:lpstr>Marketing Research Identifies International Opportunities</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1169</cp:revision>
  <dcterms:created xsi:type="dcterms:W3CDTF">2010-05-28T04:39:50Z</dcterms:created>
  <dcterms:modified xsi:type="dcterms:W3CDTF">2018-02-22T13:40:34Z</dcterms:modified>
</cp:coreProperties>
</file>